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Default Extension="fntdata" ContentType="application/x-fontdata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317" r:id="rId3"/>
    <p:sldId id="284" r:id="rId4"/>
    <p:sldId id="313" r:id="rId5"/>
    <p:sldId id="275" r:id="rId6"/>
    <p:sldId id="297" r:id="rId7"/>
    <p:sldId id="298" r:id="rId8"/>
    <p:sldId id="299" r:id="rId9"/>
    <p:sldId id="280" r:id="rId10"/>
    <p:sldId id="310" r:id="rId11"/>
    <p:sldId id="311" r:id="rId12"/>
    <p:sldId id="312" r:id="rId13"/>
    <p:sldId id="289" r:id="rId14"/>
    <p:sldId id="293" r:id="rId15"/>
    <p:sldId id="294" r:id="rId16"/>
    <p:sldId id="263" r:id="rId17"/>
    <p:sldId id="286" r:id="rId18"/>
    <p:sldId id="287" r:id="rId19"/>
    <p:sldId id="266" r:id="rId20"/>
    <p:sldId id="285" r:id="rId21"/>
    <p:sldId id="318" r:id="rId22"/>
    <p:sldId id="296" r:id="rId23"/>
  </p:sldIdLst>
  <p:sldSz cx="9144000" cy="6858000" type="screen4x3"/>
  <p:notesSz cx="6858000" cy="9144000"/>
  <p:embeddedFontLst>
    <p:embeddedFont>
      <p:font typeface="Comic Sans MS" pitchFamily="66" charset="0"/>
      <p:regular r:id="rId24"/>
      <p:bold r:id="rId25"/>
    </p:embeddedFont>
    <p:embeddedFont>
      <p:font typeface="Calibri" pitchFamily="34" charset="0"/>
      <p:regular r:id="rId26"/>
      <p:bold r:id="rId27"/>
      <p:italic r:id="rId28"/>
      <p:boldItalic r:id="rId29"/>
    </p:embeddedFont>
    <p:embeddedFont>
      <p:font typeface="Segoe Print" pitchFamily="2" charset="0"/>
      <p:regular r:id="rId30"/>
      <p:bold r:id="rId31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user" initials="u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8100" autoAdjust="0"/>
    <p:restoredTop sz="94660"/>
  </p:normalViewPr>
  <p:slideViewPr>
    <p:cSldViewPr>
      <p:cViewPr varScale="1">
        <p:scale>
          <a:sx n="103" d="100"/>
          <a:sy n="103" d="100"/>
        </p:scale>
        <p:origin x="-108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3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2.fntdata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.fntdata"/><Relationship Id="rId32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5.fntdata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8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4.fntdata"/><Relationship Id="rId30" Type="http://schemas.openxmlformats.org/officeDocument/2006/relationships/font" Target="fonts/font7.fntdata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microsoft.com/office/2007/relationships/hdphoto" Target="../media/hdphoto2.wdp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email">
            <a:alphaModFix amt="50000"/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="" xmlns:a14="http://schemas.microsoft.com/office/drawing/2010/main">
                  <a14:imgLayer r:embed="rId14">
                    <a14:imgEffect>
                      <a14:artisticCrisscrossEtching trans="50000"/>
                    </a14:imgEffect>
                    <a14:imgEffect>
                      <a14:colorTemperature colorTemp="112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09.01.2018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рямоугольник 8"/>
          <p:cNvSpPr/>
          <p:nvPr userDrawn="1"/>
        </p:nvSpPr>
        <p:spPr>
          <a:xfrm>
            <a:off x="251520" y="5445224"/>
            <a:ext cx="8640960" cy="1158672"/>
          </a:xfrm>
          <a:prstGeom prst="rect">
            <a:avLst/>
          </a:prstGeom>
          <a:blipFill>
            <a:blip r:embed="rId15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="" xmlns:a14="http://schemas.microsoft.com/office/drawing/2010/main">
                    <a14:imgLayer r:embed="rId16">
                      <a14:imgEffect>
                        <a14:artisticPencilGrayscale/>
                      </a14:imgEffect>
                      <a14:imgEffect>
                        <a14:colorTemperature colorTemp="6625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</a:extLst>
            </a:blip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Рамка 6"/>
          <p:cNvSpPr/>
          <p:nvPr userDrawn="1"/>
        </p:nvSpPr>
        <p:spPr>
          <a:xfrm>
            <a:off x="0" y="0"/>
            <a:ext cx="9144000" cy="6858000"/>
          </a:xfrm>
          <a:prstGeom prst="frame">
            <a:avLst>
              <a:gd name="adj1" fmla="val 3967"/>
            </a:avLst>
          </a:prstGeom>
          <a:solidFill>
            <a:srgbClr val="0070C0"/>
          </a:solidFill>
          <a:ln>
            <a:solidFill>
              <a:srgbClr val="0070C0"/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8" name="Прямоугольник 7"/>
          <p:cNvSpPr/>
          <p:nvPr userDrawn="1"/>
        </p:nvSpPr>
        <p:spPr>
          <a:xfrm>
            <a:off x="35496" y="6603896"/>
            <a:ext cx="739305" cy="215444"/>
          </a:xfrm>
          <a:prstGeom prst="rect">
            <a:avLst/>
          </a:prstGeom>
        </p:spPr>
        <p:txBody>
          <a:bodyPr wrap="none" anchor="t">
            <a:spAutoFit/>
          </a:bodyPr>
          <a:lstStyle/>
          <a:p>
            <a:pPr algn="ctr"/>
            <a:r>
              <a:rPr lang="ru-RU" sz="800" kern="1200" dirty="0" smtClean="0">
                <a:solidFill>
                  <a:schemeClr val="accent1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rPr>
              <a:t>© </a:t>
            </a:r>
            <a:r>
              <a:rPr lang="en-US" sz="800" kern="1200" dirty="0" err="1" smtClean="0">
                <a:solidFill>
                  <a:schemeClr val="accent1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rPr>
              <a:t>FokinaLida</a:t>
            </a:r>
            <a:endParaRPr lang="ru-RU" sz="800" kern="1200" dirty="0">
              <a:solidFill>
                <a:schemeClr val="accent1">
                  <a:lumMod val="50000"/>
                </a:schemeClr>
              </a:solidFill>
              <a:effectLst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 advClick="0"/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0.jpeg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7" Type="http://schemas.openxmlformats.org/officeDocument/2006/relationships/image" Target="../media/image3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7" Type="http://schemas.openxmlformats.org/officeDocument/2006/relationships/image" Target="../media/image3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jpeg"/><Relationship Id="rId5" Type="http://schemas.openxmlformats.org/officeDocument/2006/relationships/image" Target="../media/image28.jpeg"/><Relationship Id="rId4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" Target="slide4.xml"/><Relationship Id="rId3" Type="http://schemas.openxmlformats.org/officeDocument/2006/relationships/image" Target="../media/image31.jpeg"/><Relationship Id="rId7" Type="http://schemas.openxmlformats.org/officeDocument/2006/relationships/image" Target="../media/image3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jpeg"/><Relationship Id="rId5" Type="http://schemas.openxmlformats.org/officeDocument/2006/relationships/image" Target="../media/image37.png"/><Relationship Id="rId4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4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13" Type="http://schemas.openxmlformats.org/officeDocument/2006/relationships/image" Target="../media/image14.jpe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12" Type="http://schemas.openxmlformats.org/officeDocument/2006/relationships/image" Target="../media/image13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&#1050;&#1086;&#1085;&#1082;&#1091;&#1088;&#1089;%20&#1050;&#1048;&#1056;&#1054;\&#1042;.%20&#1061;&#1074;&#1086;&#1081;&#1085;&#1080;&#1094;&#1082;&#1080;&#1081;%20&#1047;&#1076;&#1077;&#1089;&#1100;%20&#1085;&#1072;&#1095;&#1080;&#1085;&#1072;&#1077;&#1090;&#1089;&#1103;%20&#1056;&#1086;&#1089;&#1089;&#1080;&#1103;.mp3" TargetMode="External"/><Relationship Id="rId6" Type="http://schemas.openxmlformats.org/officeDocument/2006/relationships/image" Target="../media/image7.jpeg"/><Relationship Id="rId11" Type="http://schemas.openxmlformats.org/officeDocument/2006/relationships/image" Target="../media/image12.jpeg"/><Relationship Id="rId5" Type="http://schemas.openxmlformats.org/officeDocument/2006/relationships/image" Target="../media/image6.png"/><Relationship Id="rId10" Type="http://schemas.openxmlformats.org/officeDocument/2006/relationships/image" Target="../media/image11.jpeg"/><Relationship Id="rId4" Type="http://schemas.openxmlformats.org/officeDocument/2006/relationships/image" Target="../media/image5.png"/><Relationship Id="rId9" Type="http://schemas.openxmlformats.org/officeDocument/2006/relationships/image" Target="../media/image10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7" Type="http://schemas.openxmlformats.org/officeDocument/2006/relationships/image" Target="../media/image43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&#1050;&#1086;&#1085;&#1082;&#1091;&#1088;&#1089;%20&#1050;&#1048;&#1056;&#1054;\01La_Belle_Mixtape-Summer_Memories_O_Henri_Pfr.mp3" TargetMode="External"/><Relationship Id="rId6" Type="http://schemas.openxmlformats.org/officeDocument/2006/relationships/image" Target="../media/image42.png"/><Relationship Id="rId5" Type="http://schemas.openxmlformats.org/officeDocument/2006/relationships/image" Target="../media/image41.jpeg"/><Relationship Id="rId4" Type="http://schemas.openxmlformats.org/officeDocument/2006/relationships/image" Target="../media/image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gif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hyperlink" Target="http://kaifolog.ru/so-vsego-sveta/6535-kamchatka-55-foto.html" TargetMode="External"/><Relationship Id="rId13" Type="http://schemas.openxmlformats.org/officeDocument/2006/relationships/hyperlink" Target="https://ru.wikipedia.org/" TargetMode="External"/><Relationship Id="rId3" Type="http://schemas.openxmlformats.org/officeDocument/2006/relationships/image" Target="../media/image46.png"/><Relationship Id="rId7" Type="http://schemas.openxmlformats.org/officeDocument/2006/relationships/hyperlink" Target="http://fotodushi.ru/" TargetMode="External"/><Relationship Id="rId12" Type="http://schemas.openxmlformats.org/officeDocument/2006/relationships/hyperlink" Target="http://rita.netnado.ru/" TargetMode="External"/><Relationship Id="rId2" Type="http://schemas.openxmlformats.org/officeDocument/2006/relationships/image" Target="../media/image45.jpeg"/><Relationship Id="rId16" Type="http://schemas.openxmlformats.org/officeDocument/2006/relationships/hyperlink" Target="http://live.1001chudo.ru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easykam.ru/download/15/" TargetMode="External"/><Relationship Id="rId11" Type="http://schemas.openxmlformats.org/officeDocument/2006/relationships/hyperlink" Target="http://review-planet.ru/" TargetMode="External"/><Relationship Id="rId5" Type="http://schemas.openxmlformats.org/officeDocument/2006/relationships/hyperlink" Target="https://nsportal.ru/fokina-lidiya-petrovna" TargetMode="External"/><Relationship Id="rId15" Type="http://schemas.openxmlformats.org/officeDocument/2006/relationships/hyperlink" Target="http://kamchatka-tour.com/" TargetMode="External"/><Relationship Id="rId10" Type="http://schemas.openxmlformats.org/officeDocument/2006/relationships/hyperlink" Target="http://neposed.net/" TargetMode="External"/><Relationship Id="rId4" Type="http://schemas.openxmlformats.org/officeDocument/2006/relationships/hyperlink" Target="https://www.google.ru/" TargetMode="External"/><Relationship Id="rId9" Type="http://schemas.openxmlformats.org/officeDocument/2006/relationships/hyperlink" Target="https://www.stihi.ekimovka.ru/" TargetMode="External"/><Relationship Id="rId14" Type="http://schemas.openxmlformats.org/officeDocument/2006/relationships/hyperlink" Target="http://kamchatka.org.ru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7" Type="http://schemas.openxmlformats.org/officeDocument/2006/relationships/slide" Target="slide20.xml"/><Relationship Id="rId2" Type="http://schemas.openxmlformats.org/officeDocument/2006/relationships/slide" Target="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slide" Target="slide16.xml"/><Relationship Id="rId4" Type="http://schemas.openxmlformats.org/officeDocument/2006/relationships/slide" Target="slide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slide" Target="slide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42910" y="500042"/>
            <a:ext cx="77153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Презентация – викторина </a:t>
            </a:r>
          </a:p>
          <a:p>
            <a:pPr algn="ctr"/>
            <a:r>
              <a:rPr lang="ru-RU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«Флора и фауна Камчатки»</a:t>
            </a:r>
            <a:endParaRPr lang="ru-RU" sz="24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28662" y="1643050"/>
            <a:ext cx="7143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Куркина Елена Николаевна</a:t>
            </a:r>
            <a:endParaRPr lang="ru-RU" sz="24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28596" y="2428868"/>
            <a:ext cx="807249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МБОУ «Раздольненская средняя школа </a:t>
            </a:r>
          </a:p>
          <a:p>
            <a:pPr algn="ctr"/>
            <a:r>
              <a:rPr lang="ru-RU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имени В.Н. </a:t>
            </a:r>
            <a:r>
              <a:rPr lang="ru-RU" sz="24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Ролдугина</a:t>
            </a:r>
            <a:r>
              <a:rPr lang="ru-RU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endParaRPr lang="ru-RU" sz="24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285852" y="3571876"/>
            <a:ext cx="63579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Учитель начальных классов</a:t>
            </a:r>
            <a:endParaRPr lang="ru-RU" sz="24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Picture 2" descr="D:\Елена\Фото\фотки универа\1_1pp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43702" y="3465242"/>
            <a:ext cx="1934833" cy="2906969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70C0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="" xmlns:p14="http://schemas.microsoft.com/office/powerpoint/2010/main" val="3206685103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  <p:bldP spid="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далее 1">
            <a:hlinkClick r:id="" action="ppaction://hlinkshowjump?jump=nextslide" highlightClick="1"/>
          </p:cNvPr>
          <p:cNvSpPr/>
          <p:nvPr/>
        </p:nvSpPr>
        <p:spPr>
          <a:xfrm>
            <a:off x="7858148" y="6000768"/>
            <a:ext cx="1071570" cy="571504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285720" y="857232"/>
            <a:ext cx="85011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Какую камчатскую птицу называют «морским попугаем»?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6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785786" y="4857760"/>
            <a:ext cx="1742044" cy="15001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Скругленный прямоугольник 6"/>
          <p:cNvSpPr/>
          <p:nvPr/>
        </p:nvSpPr>
        <p:spPr>
          <a:xfrm>
            <a:off x="928662" y="2000240"/>
            <a:ext cx="2928958" cy="2143140"/>
          </a:xfrm>
          <a:prstGeom prst="round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0" name="Скругленная прямоугольная выноска 9"/>
          <p:cNvSpPr/>
          <p:nvPr/>
        </p:nvSpPr>
        <p:spPr>
          <a:xfrm>
            <a:off x="928662" y="2000240"/>
            <a:ext cx="2928958" cy="2000264"/>
          </a:xfrm>
          <a:prstGeom prst="wedgeRoundRectCallout">
            <a:avLst>
              <a:gd name="adj1" fmla="val -20295"/>
              <a:gd name="adj2" fmla="val 58559"/>
              <a:gd name="adj3" fmla="val 16667"/>
            </a:avLst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 smtClean="0">
                <a:solidFill>
                  <a:schemeClr val="tx1"/>
                </a:solidFill>
              </a:rPr>
              <a:t>Топорок</a:t>
            </a:r>
            <a:r>
              <a:rPr lang="ru-RU" dirty="0" smtClean="0">
                <a:solidFill>
                  <a:schemeClr val="tx1"/>
                </a:solidFill>
              </a:rPr>
              <a:t> – морская птица семейства чистиковых. Длина тела 40 см, вес – 600-800г. Обитает на побережье Тихого океана.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928662" y="2000240"/>
            <a:ext cx="2786082" cy="2214578"/>
          </a:xfrm>
          <a:prstGeom prst="round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2714612" y="357167"/>
            <a:ext cx="38576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ЗНАТОКИ  РОДНОГО  КРАЯ</a:t>
            </a:r>
            <a:endParaRPr lang="ru-RU" sz="20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0100" y="2000240"/>
            <a:ext cx="2786082" cy="214314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Управляющая кнопка: справка 5">
            <a:hlinkClick r:id="" action="ppaction://noaction" highlightClick="1"/>
          </p:cNvPr>
          <p:cNvSpPr/>
          <p:nvPr/>
        </p:nvSpPr>
        <p:spPr>
          <a:xfrm>
            <a:off x="928662" y="1928802"/>
            <a:ext cx="2928958" cy="2286016"/>
          </a:xfrm>
          <a:prstGeom prst="actionButtonHel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7.40741E-7 L 0.43525 -0.06852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8" y="-34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3" presetClass="path" presetSubtype="0" accel="50000" decel="5000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7"/>
                                    </p:cond>
                                  </p:endCondLst>
                                  <p:childTnLst>
                                    <p:animMotion origin="layout" path="M -2.77778E-6 -1.85185E-6 L 0.44098 -0.07361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0" y="-37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49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087 0.02408 L 0.33593 0.26551 " pathEditMode="relative" rAng="0" ptsTypes="AA">
                                      <p:cBhvr>
                                        <p:cTn id="11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3" y="12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10" grpId="0" animBg="1"/>
      <p:bldP spid="11" grpId="0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далее 1">
            <a:hlinkClick r:id="" action="ppaction://hlinkshowjump?jump=nextslide" highlightClick="1"/>
          </p:cNvPr>
          <p:cNvSpPr/>
          <p:nvPr/>
        </p:nvSpPr>
        <p:spPr>
          <a:xfrm>
            <a:off x="7858148" y="6000768"/>
            <a:ext cx="1071570" cy="571504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428596" y="785794"/>
            <a:ext cx="83582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Какую камчатскую рыбу называют «радужной»?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6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785786" y="4857760"/>
            <a:ext cx="1742044" cy="15001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Скругленная прямоугольная выноска 9"/>
          <p:cNvSpPr/>
          <p:nvPr/>
        </p:nvSpPr>
        <p:spPr>
          <a:xfrm>
            <a:off x="1000100" y="2000240"/>
            <a:ext cx="2071702" cy="1785950"/>
          </a:xfrm>
          <a:prstGeom prst="wedgeRoundRectCallou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err="1" smtClean="0">
                <a:solidFill>
                  <a:schemeClr val="tx1"/>
                </a:solidFill>
              </a:rPr>
              <a:t>Микижа</a:t>
            </a:r>
            <a:r>
              <a:rPr lang="ru-RU" sz="1600" dirty="0" smtClean="0">
                <a:solidFill>
                  <a:schemeClr val="tx1"/>
                </a:solidFill>
              </a:rPr>
              <a:t> (радужная форель) обитает в естественных водоёмах, достигает 40-50 см в длину и весит до 1,6 кг.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928662" y="1928802"/>
            <a:ext cx="2286016" cy="2214578"/>
          </a:xfrm>
          <a:prstGeom prst="round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714612" y="357167"/>
            <a:ext cx="38576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ЗНАТОКИ  РОДНОГО  КРАЯ</a:t>
            </a:r>
            <a:endParaRPr lang="ru-RU" sz="20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user\Desktop\265px-Oncorhynchus_mykiss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00100" y="2000240"/>
            <a:ext cx="2786082" cy="200026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Управляющая кнопка: справка 5">
            <a:hlinkClick r:id="" action="ppaction://noaction" highlightClick="1"/>
          </p:cNvPr>
          <p:cNvSpPr/>
          <p:nvPr/>
        </p:nvSpPr>
        <p:spPr>
          <a:xfrm>
            <a:off x="928662" y="1928802"/>
            <a:ext cx="2928958" cy="2214578"/>
          </a:xfrm>
          <a:prstGeom prst="actionButtonHel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2.59259E-6 L 0.41128 -0.058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6" y="-29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3" presetClass="path" presetSubtype="0" accel="50000" decel="5000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7"/>
                                    </p:cond>
                                  </p:endCondLst>
                                  <p:childTnLst>
                                    <p:animMotion origin="layout" path="M -2.5E-6 -9.24855E-7 L 0.43889 -0.04763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9" y="-24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49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1.6763E-6 L 0.29323 0.2985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7" y="14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10" grpId="0" animBg="1"/>
      <p:bldP spid="11" grpId="0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далее 1">
            <a:hlinkClick r:id="rId3" action="ppaction://hlinksldjump" highlightClick="1"/>
          </p:cNvPr>
          <p:cNvSpPr/>
          <p:nvPr/>
        </p:nvSpPr>
        <p:spPr>
          <a:xfrm>
            <a:off x="7858148" y="6000768"/>
            <a:ext cx="1071570" cy="571504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428596" y="857232"/>
            <a:ext cx="835824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Заросли какого растения называют «камчатскими джунглями»? 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6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785786" y="4857760"/>
            <a:ext cx="1742044" cy="15001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Скругленная прямоугольная выноска 9"/>
          <p:cNvSpPr/>
          <p:nvPr/>
        </p:nvSpPr>
        <p:spPr>
          <a:xfrm>
            <a:off x="1000100" y="2071678"/>
            <a:ext cx="2143140" cy="1785950"/>
          </a:xfrm>
          <a:prstGeom prst="wedgeRoundRectCallou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Лабазник камчатский (</a:t>
            </a:r>
            <a:r>
              <a:rPr lang="ru-RU" dirty="0" err="1" smtClean="0">
                <a:solidFill>
                  <a:schemeClr val="tx1"/>
                </a:solidFill>
              </a:rPr>
              <a:t>шеломайник</a:t>
            </a:r>
            <a:r>
              <a:rPr lang="ru-RU" dirty="0" smtClean="0">
                <a:solidFill>
                  <a:schemeClr val="tx1"/>
                </a:solidFill>
              </a:rPr>
              <a:t>) – травянистое растение высотой до 3 метров.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928662" y="2000240"/>
            <a:ext cx="2214578" cy="2071702"/>
          </a:xfrm>
          <a:prstGeom prst="round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714612" y="357167"/>
            <a:ext cx="38576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ЗНАТОКИ  РОДНОГО  КРАЯ</a:t>
            </a:r>
            <a:endParaRPr lang="ru-RU" sz="20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Users\user\Desktop\203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000100" y="2071678"/>
            <a:ext cx="2143140" cy="207170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70C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Управляющая кнопка: справка 5">
            <a:hlinkClick r:id="" action="ppaction://noaction" highlightClick="1"/>
          </p:cNvPr>
          <p:cNvSpPr/>
          <p:nvPr/>
        </p:nvSpPr>
        <p:spPr>
          <a:xfrm>
            <a:off x="857224" y="1928802"/>
            <a:ext cx="2928958" cy="2286016"/>
          </a:xfrm>
          <a:prstGeom prst="actionButtonHel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552 -0.03171 L 0.41927 -0.094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7" y="-32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3" presetClass="path" presetSubtype="0" accel="50000" decel="5000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7"/>
                                    </p:cond>
                                  </p:endCondLst>
                                  <p:childTnLst>
                                    <p:animMotion origin="layout" path="M 5.55556E-7 -9.24855E-7 L 0.45851 -0.08948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9" y="-45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49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3.33333E-6 L 0.28924 0.30394 " pathEditMode="relative" rAng="0" ptsTypes="AA">
                                      <p:cBhvr>
                                        <p:cTn id="11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5" y="15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10" grpId="0" animBg="1"/>
      <p:bldP spid="11" grpId="0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1" name="Picture 7" descr="C:\Users\user\Desktop\30-10-kamchatskaya-knig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1285860"/>
            <a:ext cx="2857520" cy="3571900"/>
          </a:xfrm>
          <a:prstGeom prst="rect">
            <a:avLst/>
          </a:prstGeom>
          <a:noFill/>
        </p:spPr>
      </p:pic>
      <p:pic>
        <p:nvPicPr>
          <p:cNvPr id="4" name="Picture 6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7286644" y="285728"/>
            <a:ext cx="1587033" cy="13667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428596" y="785794"/>
            <a:ext cx="67151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Какая птица занесена в Красную книгу Камчатского края?</a:t>
            </a:r>
            <a:endParaRPr lang="ru-RU" sz="24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user\Desktop\Без названия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0034" y="1643050"/>
            <a:ext cx="2274109" cy="114300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9" name="Picture 5" descr="C:\Users\user\Desktop\orel-karlik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00034" y="4786322"/>
            <a:ext cx="2286016" cy="150019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30" name="Picture 6" descr="C:\Users\user\Desktop\31_beloplechy_orlan.jpg"/>
          <p:cNvPicPr>
            <a:picLocks noChangeAspect="1" noChangeArrowheads="1"/>
          </p:cNvPicPr>
          <p:nvPr/>
        </p:nvPicPr>
        <p:blipFill>
          <a:blip r:embed="rId7"/>
          <a:srcRect l="51250" t="10084" b="10084"/>
          <a:stretch>
            <a:fillRect/>
          </a:stretch>
        </p:blipFill>
        <p:spPr bwMode="auto">
          <a:xfrm>
            <a:off x="500034" y="3000372"/>
            <a:ext cx="2286016" cy="164307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4" name="Скругленный прямоугольник 13"/>
          <p:cNvSpPr/>
          <p:nvPr/>
        </p:nvSpPr>
        <p:spPr>
          <a:xfrm>
            <a:off x="428596" y="3000372"/>
            <a:ext cx="2286016" cy="1660174"/>
          </a:xfrm>
          <a:prstGeom prst="round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2928926" y="2214554"/>
            <a:ext cx="857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Ворон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928926" y="3643314"/>
            <a:ext cx="15716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Белоплечий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орлан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928926" y="5500702"/>
            <a:ext cx="17145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Орёл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Управляющая кнопка: далее 11">
            <a:hlinkClick r:id="" action="ppaction://hlinkshowjump?jump=nextslide" highlightClick="1"/>
          </p:cNvPr>
          <p:cNvSpPr/>
          <p:nvPr/>
        </p:nvSpPr>
        <p:spPr>
          <a:xfrm>
            <a:off x="7858148" y="6000768"/>
            <a:ext cx="1071570" cy="571504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2714612" y="357167"/>
            <a:ext cx="38576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КОНКУРС  КАПИТАНОВ</a:t>
            </a:r>
            <a:endParaRPr lang="ru-RU" sz="20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026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6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0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1029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9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3" presetClass="path" presetSubtype="0" accel="50000" decel="5000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5"/>
                                    </p:cond>
                                  </p:endCondLst>
                                  <p:childTnLst>
                                    <p:animMotion origin="layout" path="M -0.06945 -0.01666 L 0.4856 -0.00601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7" y="5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7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7344 -0.01528 L 0.47778 -0.00926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6" y="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1" name="Picture 7" descr="C:\Users\user\Desktop\30-10-kamchatskaya-knig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1285861"/>
            <a:ext cx="2857520" cy="3615556"/>
          </a:xfrm>
          <a:prstGeom prst="rect">
            <a:avLst/>
          </a:prstGeom>
          <a:noFill/>
        </p:spPr>
      </p:pic>
      <p:pic>
        <p:nvPicPr>
          <p:cNvPr id="4" name="Picture 6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7286644" y="285728"/>
            <a:ext cx="1587033" cy="13667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428596" y="714356"/>
            <a:ext cx="67151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Какое животное занесено в Красную книгу Камчатского края?</a:t>
            </a:r>
            <a:endParaRPr lang="ru-RU" sz="24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357158" y="1428736"/>
            <a:ext cx="2357454" cy="1660174"/>
          </a:xfrm>
          <a:prstGeom prst="round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357158" y="1428736"/>
            <a:ext cx="2357454" cy="1660174"/>
          </a:xfrm>
          <a:prstGeom prst="round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1" name="Управляющая кнопка: далее 10">
            <a:hlinkClick r:id="" action="ppaction://hlinkshowjump?jump=nextslide" highlightClick="1"/>
          </p:cNvPr>
          <p:cNvSpPr/>
          <p:nvPr/>
        </p:nvSpPr>
        <p:spPr>
          <a:xfrm>
            <a:off x="7858148" y="6000768"/>
            <a:ext cx="1071570" cy="571504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2714612" y="357167"/>
            <a:ext cx="38576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КОНКУРС  КАПИТАНОВ</a:t>
            </a:r>
            <a:endParaRPr lang="ru-RU" sz="20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user\Desktop\Картинки Камчатка\Без названия (6)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8596" y="1500174"/>
            <a:ext cx="2214577" cy="143395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206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7" name="Picture 3" descr="C:\Users\user\Desktop\Картинки Камчатка\03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28596" y="3143249"/>
            <a:ext cx="2214577" cy="14737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206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8" name="Picture 4" descr="C:\Users\user\Desktop\Картинки Камчатка\02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57156" y="4786322"/>
            <a:ext cx="2254397" cy="150019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206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6" name="TextBox 15"/>
          <p:cNvSpPr txBox="1"/>
          <p:nvPr/>
        </p:nvSpPr>
        <p:spPr>
          <a:xfrm>
            <a:off x="2928926" y="1928802"/>
            <a:ext cx="13573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Морж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071802" y="5500702"/>
            <a:ext cx="20717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Евражка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000364" y="3714752"/>
            <a:ext cx="12144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Лошадь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1.85185E-6 L 0.48177 0.2504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1" y="125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1.85185E-6 L 0.47379 0.23981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7" y="12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6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0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" dur="2000" fill="hold"/>
                                        <p:tgtEl>
                                          <p:spTgt spid="1027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7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0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2000" fill="hold"/>
                                        <p:tgtEl>
                                          <p:spTgt spid="1028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8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1" name="Picture 7" descr="C:\Users\user\Desktop\30-10-kamchatskaya-knig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8" y="1285860"/>
            <a:ext cx="2786082" cy="3571900"/>
          </a:xfrm>
          <a:prstGeom prst="rect">
            <a:avLst/>
          </a:prstGeom>
          <a:noFill/>
        </p:spPr>
      </p:pic>
      <p:pic>
        <p:nvPicPr>
          <p:cNvPr id="4" name="Picture 6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7286644" y="285728"/>
            <a:ext cx="1587033" cy="13667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428596" y="714356"/>
            <a:ext cx="67151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Какое растение занесено в Красную книгу Камчатского края?</a:t>
            </a:r>
            <a:endParaRPr lang="ru-RU" sz="24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357158" y="3000372"/>
            <a:ext cx="2357454" cy="1660174"/>
          </a:xfrm>
          <a:prstGeom prst="round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0034" y="3071810"/>
            <a:ext cx="2071702" cy="15955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3">
                <a:lumMod val="5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074" name="Picture 2" descr="C:\Users\user\Desktop\images (1)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00034" y="1500174"/>
            <a:ext cx="2071702" cy="135154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3">
                <a:lumMod val="5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075" name="Picture 3" descr="C:\Users\user\Desktop\Zhimolost_006-650x784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00034" y="4857760"/>
            <a:ext cx="2071702" cy="154038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3">
                <a:lumMod val="5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0" name="TextBox 9"/>
          <p:cNvSpPr txBox="1"/>
          <p:nvPr/>
        </p:nvSpPr>
        <p:spPr>
          <a:xfrm>
            <a:off x="2928926" y="2143116"/>
            <a:ext cx="1571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Ламинария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071802" y="3571876"/>
            <a:ext cx="15716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Венерин башмачок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071802" y="5572140"/>
            <a:ext cx="14287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Жимолость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Управляющая кнопка: далее 12">
            <a:hlinkClick r:id="rId8" action="ppaction://hlinksldjump" highlightClick="1"/>
          </p:cNvPr>
          <p:cNvSpPr/>
          <p:nvPr/>
        </p:nvSpPr>
        <p:spPr>
          <a:xfrm>
            <a:off x="7858148" y="6000768"/>
            <a:ext cx="1071570" cy="571504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TextBox 14"/>
          <p:cNvSpPr txBox="1"/>
          <p:nvPr/>
        </p:nvSpPr>
        <p:spPr>
          <a:xfrm>
            <a:off x="2714612" y="357167"/>
            <a:ext cx="38576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КОНКУРС  КАПИТАНОВ</a:t>
            </a:r>
            <a:endParaRPr lang="ru-RU" sz="20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0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3074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74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0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3075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75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3.7037E-7 L 0.48178 -0.00116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1" y="-1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Скругленный прямоугольник 12"/>
          <p:cNvSpPr/>
          <p:nvPr/>
        </p:nvSpPr>
        <p:spPr>
          <a:xfrm>
            <a:off x="4714876" y="1357298"/>
            <a:ext cx="3814876" cy="2554314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190500">
            <a:solidFill>
              <a:srgbClr val="0070C0"/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85720" y="4214818"/>
            <a:ext cx="3528392" cy="2160240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rgbClr val="7030A0"/>
                </a:solidFill>
                <a:cs typeface="Arial" pitchFamily="34" charset="0"/>
              </a:rPr>
              <a:t>Черемша</a:t>
            </a:r>
            <a:endParaRPr lang="ru-RU" sz="2800" b="1" dirty="0">
              <a:solidFill>
                <a:srgbClr val="7030A0"/>
              </a:solidFill>
              <a:cs typeface="Arial" pitchFamily="34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85720" y="4214818"/>
            <a:ext cx="3528392" cy="2160240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rgbClr val="7030A0"/>
                </a:solidFill>
                <a:cs typeface="Arial" pitchFamily="34" charset="0"/>
              </a:rPr>
              <a:t>Камчатский дикий лук.</a:t>
            </a:r>
            <a:endParaRPr lang="ru-RU" sz="2800" b="1" dirty="0">
              <a:solidFill>
                <a:srgbClr val="7030A0"/>
              </a:solidFill>
              <a:cs typeface="Arial" pitchFamily="34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85720" y="4214818"/>
            <a:ext cx="3528392" cy="2160240"/>
          </a:xfrm>
          <a:prstGeom prst="round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928662" y="4214818"/>
            <a:ext cx="3528392" cy="216024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rgbClr val="C00000"/>
                </a:solidFill>
                <a:cs typeface="Arial" pitchFamily="34" charset="0"/>
              </a:rPr>
              <a:t>Горбуша</a:t>
            </a:r>
            <a:endParaRPr lang="ru-RU" sz="2800" b="1" dirty="0">
              <a:solidFill>
                <a:srgbClr val="C00000"/>
              </a:solidFill>
              <a:cs typeface="Arial" pitchFamily="34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928662" y="4143380"/>
            <a:ext cx="3528392" cy="2160240"/>
          </a:xfrm>
          <a:prstGeom prst="roundRect">
            <a:avLst/>
          </a:prstGeom>
          <a:solidFill>
            <a:srgbClr val="C0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rgbClr val="C00000"/>
                </a:solidFill>
                <a:cs typeface="Arial" pitchFamily="34" charset="0"/>
              </a:rPr>
              <a:t>Что за рыба к старости становится горбатой?</a:t>
            </a:r>
            <a:endParaRPr lang="ru-RU" sz="2800" b="1" dirty="0">
              <a:solidFill>
                <a:srgbClr val="C00000"/>
              </a:solidFill>
              <a:cs typeface="Arial" pitchFamily="34" charset="0"/>
            </a:endParaRPr>
          </a:p>
        </p:txBody>
      </p:sp>
      <p:sp>
        <p:nvSpPr>
          <p:cNvPr id="9" name="Скругленный прямоугольник 8"/>
          <p:cNvSpPr>
            <a:spLocks noChangeAspect="1"/>
          </p:cNvSpPr>
          <p:nvPr/>
        </p:nvSpPr>
        <p:spPr>
          <a:xfrm>
            <a:off x="928662" y="4143380"/>
            <a:ext cx="3528392" cy="2160240"/>
          </a:xfrm>
          <a:prstGeom prst="round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1428728" y="4214818"/>
            <a:ext cx="3357586" cy="216024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rgbClr val="0070C0"/>
                </a:solidFill>
                <a:cs typeface="Arial" pitchFamily="34" charset="0"/>
              </a:rPr>
              <a:t>Чайка</a:t>
            </a:r>
            <a:endParaRPr lang="ru-RU" sz="2800" b="1" dirty="0">
              <a:solidFill>
                <a:srgbClr val="0070C0"/>
              </a:solidFill>
              <a:cs typeface="Arial" pitchFamily="34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1357290" y="4143380"/>
            <a:ext cx="3528392" cy="2160240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rgbClr val="0070C0"/>
                </a:solidFill>
                <a:cs typeface="Arial" pitchFamily="34" charset="0"/>
              </a:rPr>
              <a:t>Белокрылая птица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rgbClr val="0070C0"/>
                </a:solidFill>
                <a:cs typeface="Arial" pitchFamily="34" charset="0"/>
              </a:rPr>
              <a:t>Над морем летает,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rgbClr val="0070C0"/>
                </a:solidFill>
                <a:cs typeface="Arial" pitchFamily="34" charset="0"/>
              </a:rPr>
              <a:t>Рыбу увидит –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rgbClr val="0070C0"/>
                </a:solidFill>
                <a:cs typeface="Arial" pitchFamily="34" charset="0"/>
              </a:rPr>
              <a:t>Клювом хватает.</a:t>
            </a:r>
            <a:endParaRPr lang="ru-RU" sz="2800" b="1" dirty="0">
              <a:solidFill>
                <a:srgbClr val="0070C0"/>
              </a:solidFill>
              <a:cs typeface="Arial" pitchFamily="34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1357290" y="4143380"/>
            <a:ext cx="3528392" cy="2160240"/>
          </a:xfrm>
          <a:prstGeom prst="round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" name="Блок-схема: документ 2"/>
          <p:cNvSpPr/>
          <p:nvPr/>
        </p:nvSpPr>
        <p:spPr>
          <a:xfrm flipV="1">
            <a:off x="257060" y="5284024"/>
            <a:ext cx="5040560" cy="1296144"/>
          </a:xfrm>
          <a:prstGeom prst="flowChartDocument">
            <a:avLst/>
          </a:prstGeom>
          <a:pattFill prst="sphere">
            <a:fgClr>
              <a:schemeClr val="bg1"/>
            </a:fgClr>
            <a:bgClr>
              <a:srgbClr val="0070C0"/>
            </a:bgClr>
          </a:pattFill>
          <a:ln>
            <a:noFill/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http://www.horsesenseapp.com/oldhangingwood.jpg"/>
          <p:cNvPicPr>
            <a:picLocks noChangeAspect="1" noChangeArrowheads="1"/>
          </p:cNvPicPr>
          <p:nvPr/>
        </p:nvPicPr>
        <p:blipFill rotWithShape="1"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/>
        </p:blipFill>
        <p:spPr bwMode="auto">
          <a:xfrm>
            <a:off x="4653850" y="260648"/>
            <a:ext cx="4155227" cy="1194642"/>
          </a:xfrm>
          <a:prstGeom prst="rect">
            <a:avLst/>
          </a:prstGeom>
          <a:noFill/>
          <a:effectLst>
            <a:softEdge rad="127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6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428596" y="500042"/>
            <a:ext cx="1907953" cy="16430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Управляющая кнопка: далее 14">
            <a:hlinkClick r:id="" action="ppaction://hlinkshowjump?jump=nextslide" highlightClick="1"/>
          </p:cNvPr>
          <p:cNvSpPr/>
          <p:nvPr/>
        </p:nvSpPr>
        <p:spPr>
          <a:xfrm>
            <a:off x="7858148" y="6000768"/>
            <a:ext cx="1071570" cy="571504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TextBox 15"/>
          <p:cNvSpPr txBox="1"/>
          <p:nvPr/>
        </p:nvSpPr>
        <p:spPr>
          <a:xfrm>
            <a:off x="1357290" y="357166"/>
            <a:ext cx="38576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ЗАГАДКИ  ПРИРОДЫ</a:t>
            </a:r>
            <a:endParaRPr lang="ru-RU" sz="20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28596" y="5643578"/>
            <a:ext cx="46434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ВЫБЕРИ ЛЮБУЮ КАРТОЧКУ И ОТВЕТЬ НА ВОПРОС 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63121082"/>
      </p:ext>
    </p:extLst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7" presetClass="path" presetSubtype="0" accel="50000" decel="5000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animMotion origin="layout" path="M 0.00018 0.00093 L 0.00018 -0.19329 C 0.00018 -0.28055 0.13577 -0.3875 0.24618 -0.3875 L 0.49236 -0.3875 " pathEditMode="relative" rAng="0" ptsTypes="FfFF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6" y="-194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57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7.40741E-7 L -1.94444E-6 -0.19375 C -1.94444E-6 -0.28102 0.13559 -0.3875 0.24601 -0.3875 L 0.49219 -0.3875 " pathEditMode="relative" rAng="0" ptsTypes="FfFF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6" y="-194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57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8 0.00093 L 0.00018 -0.19329 C 0.00018 -0.28055 0.13577 -0.3875 0.24618 -0.3875 L 0.49236 -0.3875 " pathEditMode="relative" rAng="0" ptsTypes="FfFF"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6" y="-1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xit" presetSubtype="32" fill="hold" grpId="1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6"/>
                                    </p:cond>
                                  </p:endCondLst>
                                  <p:childTnLst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53" presetClass="exit" presetSubtype="3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7" presetClass="path" presetSubtype="0" accel="50000" decel="5000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44"/>
                                    </p:cond>
                                  </p:endCondLst>
                                  <p:childTnLst>
                                    <p:animMotion origin="layout" path="M 0.00087 -4.07407E-6 L 0.00087 -0.18865 C 0.00087 -0.27361 0.11737 -0.37708 0.2125 -0.37708 L 0.42466 -0.37708 " pathEditMode="relative" rAng="0" ptsTypes="FfFF">
                                      <p:cBhvr>
                                        <p:cTn id="4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2" y="-189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57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87 0.00047 L 0.00087 -0.18842 C 0.00087 -0.27338 0.11789 -0.37708 0.2132 -0.37708 L 0.42605 -0.37708 " pathEditMode="relative" rAng="0" ptsTypes="FfFF">
                                      <p:cBhvr>
                                        <p:cTn id="4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3" y="-189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57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87 -7.40741E-7 L 0.00087 -0.19421 C 0.00087 -0.28171 0.11528 -0.3875 0.20869 -0.3875 L 0.41737 -0.3875 " pathEditMode="relative" rAng="0" ptsTypes="FfFF">
                                      <p:cBhvr>
                                        <p:cTn id="4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8" y="-1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000"/>
                            </p:stCondLst>
                            <p:childTnLst>
                              <p:par>
                                <p:cTn id="51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6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3" presetClass="exit" presetSubtype="32" fill="hold" grpId="1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65"/>
                                    </p:cond>
                                  </p:endCondLst>
                                  <p:childTnLst>
                                    <p:anim calcmode="lin" valueType="num">
                                      <p:cBhvr>
                                        <p:cTn id="6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53" presetClass="exit" presetSubtype="3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1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6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57" presetClass="path" presetSubtype="0" accel="50000" decel="5000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3"/>
                                    </p:cond>
                                  </p:endCondLst>
                                  <p:childTnLst>
                                    <p:animMotion origin="layout" path="M -0.00677 -4.07407E-6 L -0.00677 -0.19976 C -0.00677 -0.28935 0.09653 -0.39814 0.18108 -0.39814 L 0.37014 -0.39814 " pathEditMode="relative" rAng="0" ptsTypes="FfFF">
                                      <p:cBhvr>
                                        <p:cTn id="8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8" y="-199"/>
                                    </p:animMotion>
                                  </p:childTnLst>
                                </p:cTn>
                              </p:par>
                              <p:par>
                                <p:cTn id="85" presetID="57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66 -7.40741E-7 L -0.0066 -0.19954 C -0.0066 -0.28889 0.09445 -0.39792 0.17726 -0.39792 L 0.36215 -0.39792 " pathEditMode="relative" rAng="0" ptsTypes="FfFF">
                                      <p:cBhvr>
                                        <p:cTn id="8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4" y="-199"/>
                                    </p:animMotion>
                                  </p:childTnLst>
                                </p:cTn>
                              </p:par>
                              <p:par>
                                <p:cTn id="87" presetID="57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521 -7.40741E-7 L -0.00521 -0.20648 C -0.00521 -0.29838 0.09618 -0.40856 0.17951 -0.40856 L 0.37291 -0.40856 " pathEditMode="relative" rAng="0" ptsTypes="FfFF">
                                      <p:cBhvr>
                                        <p:cTn id="8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9" y="-20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2000"/>
                            </p:stCondLst>
                            <p:childTnLst>
                              <p:par>
                                <p:cTn id="90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5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53" presetClass="exit" presetSubtype="32" fill="hold" grpId="1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4"/>
                                    </p:cond>
                                  </p:endCondLst>
                                  <p:childTnLst>
                                    <p:anim calcmode="lin" valueType="num">
                                      <p:cBhvr>
                                        <p:cTn id="105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53" presetClass="exit" presetSubtype="3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0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5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 animBg="1"/>
      <p:bldP spid="5" grpId="1" animBg="1"/>
      <p:bldP spid="5" grpId="2" animBg="1"/>
      <p:bldP spid="6" grpId="0"/>
      <p:bldP spid="6" grpId="1"/>
      <p:bldP spid="7" grpId="0" animBg="1"/>
      <p:bldP spid="7" grpId="1" animBg="1"/>
      <p:bldP spid="8" grpId="0" animBg="1"/>
      <p:bldP spid="8" grpId="1" animBg="1"/>
      <p:bldP spid="8" grpId="2" animBg="1"/>
      <p:bldP spid="9" grpId="0"/>
      <p:bldP spid="9" grpId="1"/>
      <p:bldP spid="10" grpId="0" animBg="1"/>
      <p:bldP spid="10" grpId="1" animBg="1"/>
      <p:bldP spid="11" grpId="0" animBg="1"/>
      <p:bldP spid="11" grpId="1" animBg="1"/>
      <p:bldP spid="11" grpId="2" animBg="1"/>
      <p:bldP spid="12" grpId="0"/>
      <p:bldP spid="12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Скругленный прямоугольник 12"/>
          <p:cNvSpPr/>
          <p:nvPr/>
        </p:nvSpPr>
        <p:spPr>
          <a:xfrm>
            <a:off x="4714876" y="1357298"/>
            <a:ext cx="3643338" cy="2482876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190500">
            <a:solidFill>
              <a:srgbClr val="0070C0"/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357158" y="4286256"/>
            <a:ext cx="3528392" cy="2160240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rgbClr val="7030A0"/>
                </a:solidFill>
                <a:cs typeface="Arial" pitchFamily="34" charset="0"/>
              </a:rPr>
              <a:t>Клюква</a:t>
            </a:r>
            <a:endParaRPr lang="ru-RU" sz="2800" b="1" dirty="0">
              <a:solidFill>
                <a:srgbClr val="7030A0"/>
              </a:solidFill>
              <a:cs typeface="Arial" pitchFamily="34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57158" y="4286256"/>
            <a:ext cx="3528392" cy="2160240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rgbClr val="7030A0"/>
                </a:solidFill>
                <a:cs typeface="Arial" pitchFamily="34" charset="0"/>
              </a:rPr>
              <a:t>Какую ягоду в народе называют </a:t>
            </a:r>
            <a:r>
              <a:rPr lang="ru-RU" sz="2800" b="1" dirty="0" err="1" smtClean="0">
                <a:solidFill>
                  <a:srgbClr val="7030A0"/>
                </a:solidFill>
                <a:cs typeface="Arial" pitchFamily="34" charset="0"/>
              </a:rPr>
              <a:t>молодильной</a:t>
            </a:r>
            <a:r>
              <a:rPr lang="ru-RU" sz="2800" b="1" dirty="0" smtClean="0">
                <a:solidFill>
                  <a:srgbClr val="7030A0"/>
                </a:solidFill>
                <a:cs typeface="Arial" pitchFamily="34" charset="0"/>
              </a:rPr>
              <a:t>?</a:t>
            </a:r>
            <a:endParaRPr lang="ru-RU" sz="2800" b="1" dirty="0">
              <a:solidFill>
                <a:srgbClr val="7030A0"/>
              </a:solidFill>
              <a:cs typeface="Arial" pitchFamily="34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57158" y="4286256"/>
            <a:ext cx="3528392" cy="2160240"/>
          </a:xfrm>
          <a:prstGeom prst="round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857224" y="4286256"/>
            <a:ext cx="3528392" cy="216024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rgbClr val="C00000"/>
                </a:solidFill>
                <a:cs typeface="Arial" pitchFamily="34" charset="0"/>
              </a:rPr>
              <a:t>Олень</a:t>
            </a:r>
            <a:endParaRPr lang="ru-RU" sz="2800" b="1" dirty="0">
              <a:solidFill>
                <a:srgbClr val="C00000"/>
              </a:solidFill>
              <a:cs typeface="Arial" pitchFamily="34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857224" y="4286256"/>
            <a:ext cx="3528392" cy="2160240"/>
          </a:xfrm>
          <a:prstGeom prst="roundRect">
            <a:avLst/>
          </a:prstGeom>
          <a:solidFill>
            <a:srgbClr val="C0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rgbClr val="C00000"/>
                </a:solidFill>
                <a:cs typeface="Arial" pitchFamily="34" charset="0"/>
              </a:rPr>
              <a:t>Словно яркую корону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rgbClr val="C00000"/>
                </a:solidFill>
                <a:cs typeface="Arial" pitchFamily="34" charset="0"/>
              </a:rPr>
              <a:t>Носит он свои рога.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rgbClr val="C00000"/>
                </a:solidFill>
                <a:cs typeface="Arial" pitchFamily="34" charset="0"/>
              </a:rPr>
              <a:t>Ест лишайник, мох зелёный,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rgbClr val="C00000"/>
                </a:solidFill>
                <a:cs typeface="Arial" pitchFamily="34" charset="0"/>
              </a:rPr>
              <a:t>Любит снежные луга.</a:t>
            </a:r>
            <a:endParaRPr lang="ru-RU" sz="2400" b="1" dirty="0">
              <a:solidFill>
                <a:srgbClr val="C00000"/>
              </a:solidFill>
              <a:cs typeface="Arial" pitchFamily="34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857224" y="4214818"/>
            <a:ext cx="3528392" cy="2160240"/>
          </a:xfrm>
          <a:prstGeom prst="round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1643042" y="4286256"/>
            <a:ext cx="3528392" cy="216024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rgbClr val="0070C0"/>
                </a:solidFill>
                <a:cs typeface="Arial" pitchFamily="34" charset="0"/>
              </a:rPr>
              <a:t>Чавыча</a:t>
            </a:r>
            <a:endParaRPr lang="ru-RU" sz="2800" b="1" dirty="0">
              <a:solidFill>
                <a:srgbClr val="0070C0"/>
              </a:solidFill>
              <a:cs typeface="Arial" pitchFamily="34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1643042" y="4286256"/>
            <a:ext cx="3528392" cy="2160240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rgbClr val="0070C0"/>
                </a:solidFill>
                <a:cs typeface="Arial" pitchFamily="34" charset="0"/>
              </a:rPr>
              <a:t>Самый крупный тихоокеанский лосось.</a:t>
            </a:r>
            <a:endParaRPr lang="ru-RU" sz="2800" b="1" dirty="0">
              <a:solidFill>
                <a:srgbClr val="0070C0"/>
              </a:solidFill>
              <a:cs typeface="Arial" pitchFamily="34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1643042" y="4214818"/>
            <a:ext cx="3528392" cy="2160240"/>
          </a:xfrm>
          <a:prstGeom prst="round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" name="Блок-схема: документ 2"/>
          <p:cNvSpPr/>
          <p:nvPr/>
        </p:nvSpPr>
        <p:spPr>
          <a:xfrm flipV="1">
            <a:off x="257060" y="5284024"/>
            <a:ext cx="5040560" cy="1296144"/>
          </a:xfrm>
          <a:prstGeom prst="flowChartDocument">
            <a:avLst/>
          </a:prstGeom>
          <a:pattFill prst="sphere">
            <a:fgClr>
              <a:schemeClr val="bg1"/>
            </a:fgClr>
            <a:bgClr>
              <a:srgbClr val="0070C0"/>
            </a:bgClr>
          </a:pattFill>
          <a:ln>
            <a:noFill/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http://www.horsesenseapp.com/oldhangingwood.jpg"/>
          <p:cNvPicPr>
            <a:picLocks noChangeAspect="1" noChangeArrowheads="1"/>
          </p:cNvPicPr>
          <p:nvPr/>
        </p:nvPicPr>
        <p:blipFill rotWithShape="1"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4653850" y="260648"/>
            <a:ext cx="4155227" cy="1194642"/>
          </a:xfrm>
          <a:prstGeom prst="rect">
            <a:avLst/>
          </a:prstGeom>
          <a:noFill/>
          <a:effectLst>
            <a:softEdge rad="127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6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428596" y="500042"/>
            <a:ext cx="1907953" cy="16430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Управляющая кнопка: далее 14">
            <a:hlinkClick r:id="" action="ppaction://hlinkshowjump?jump=nextslide" highlightClick="1"/>
          </p:cNvPr>
          <p:cNvSpPr/>
          <p:nvPr/>
        </p:nvSpPr>
        <p:spPr>
          <a:xfrm>
            <a:off x="7858148" y="6000768"/>
            <a:ext cx="1071570" cy="571504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TextBox 15"/>
          <p:cNvSpPr txBox="1"/>
          <p:nvPr/>
        </p:nvSpPr>
        <p:spPr>
          <a:xfrm>
            <a:off x="1357290" y="357166"/>
            <a:ext cx="38576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ЗАГАДКИ  ПРИРОДЫ</a:t>
            </a:r>
            <a:endParaRPr lang="ru-RU" sz="20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00034" y="5572140"/>
            <a:ext cx="450059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ВЫБЕРИ ЛЮБУЮ КАРТОЧКУ И ОТВЕТЬ НА ВОПРОС 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512154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7" presetClass="path" presetSubtype="0" accel="50000" decel="5000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animMotion origin="layout" path="M 2.77778E-6 -4.6346E-6 L 2.77778E-6 -0.18362 C 2.77778E-6 -0.26618 0.13559 -0.36725 0.246 -0.36725 L 0.49218 -0.36725 " pathEditMode="relative" rAng="0" ptsTypes="FfFF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601" y="-18363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57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4.6346E-6 L 2.77778E-6 -0.18362 C 2.77778E-6 -0.26618 0.13559 -0.36725 0.246 -0.36725 L 0.49218 -0.36725 " pathEditMode="relative" rAng="0" ptsTypes="FfFF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601" y="-18363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57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4.07407E-6 L -1.66667E-6 -0.18311 C -1.66667E-6 -0.26551 0.13438 -0.36621 0.24375 -0.36621 L 0.48785 -0.36621 " pathEditMode="relative" rAng="0" ptsTypes="FfFF"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4" y="-18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xit" presetSubtype="32" fill="hold" grpId="1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6"/>
                                    </p:cond>
                                  </p:endCondLst>
                                  <p:childTnLst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53" presetClass="exit" presetSubtype="3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7" presetClass="path" presetSubtype="0" accel="50000" decel="5000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44"/>
                                    </p:cond>
                                  </p:endCondLst>
                                  <p:childTnLst>
                                    <p:animMotion origin="layout" path="M 4.16667E-6 -1.66512E-6 L 4.16667E-6 -0.18894 C 4.16667E-6 -0.27382 0.11684 -0.37766 0.21215 -0.37766 L 0.42465 -0.37766 " pathEditMode="relative" rAng="0" ptsTypes="FfFF">
                                      <p:cBhvr>
                                        <p:cTn id="4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233" y="-18895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57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2.59259E-6 L -1.94444E-6 -0.19398 C -1.94444E-6 -0.28125 0.1191 -0.3875 0.21615 -0.3875 L 0.43264 -0.3875 " pathEditMode="relative" rAng="0" ptsTypes="FfFF">
                                      <p:cBhvr>
                                        <p:cTn id="4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6" y="-194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57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7 0.00092 L 0.0007 -0.19329 C 0.0007 -0.28102 0.11979 -0.3875 0.21684 -0.3875 L 0.43334 -0.3875 " pathEditMode="relative" rAng="0" ptsTypes="FfFF">
                                      <p:cBhvr>
                                        <p:cTn id="4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6" y="-1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000"/>
                            </p:stCondLst>
                            <p:childTnLst>
                              <p:par>
                                <p:cTn id="51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6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3" presetClass="exit" presetSubtype="32" fill="hold" grpId="1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65"/>
                                    </p:cond>
                                  </p:endCondLst>
                                  <p:childTnLst>
                                    <p:anim calcmode="lin" valueType="num">
                                      <p:cBhvr>
                                        <p:cTn id="6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53" presetClass="exit" presetSubtype="3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1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6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57" presetClass="path" presetSubtype="0" accel="50000" decel="5000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3"/>
                                    </p:cond>
                                  </p:endCondLst>
                                  <p:childTnLst>
                                    <p:animMotion origin="layout" path="M 5.55556E-7 -7.40741E-7 L 5.55556E-7 -0.18634 C 5.55556E-7 -0.27014 0.09358 -0.37222 0.16996 -0.37222 L 0.3401 -0.37222 " pathEditMode="relative" rAng="0" ptsTypes="FfFF">
                                      <p:cBhvr>
                                        <p:cTn id="8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0" y="-186"/>
                                    </p:animMotion>
                                  </p:childTnLst>
                                </p:cTn>
                              </p:par>
                              <p:par>
                                <p:cTn id="85" presetID="57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2.59259E-6 L 5.55556E-7 -0.19144 C 5.55556E-7 -0.27755 0.09774 -0.38264 0.17778 -0.38264 L 0.35573 -0.38264 " pathEditMode="relative" rAng="0" ptsTypes="FfFF">
                                      <p:cBhvr>
                                        <p:cTn id="8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8" y="-191"/>
                                    </p:animMotion>
                                  </p:childTnLst>
                                </p:cTn>
                              </p:par>
                              <p:par>
                                <p:cTn id="87" presetID="57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2.59259E-6 L 5.55556E-7 -0.19144 C 5.55556E-7 -0.27755 0.0974 -0.38264 0.17708 -0.38264 L 0.35573 -0.38264 " pathEditMode="relative" rAng="0" ptsTypes="FfFF">
                                      <p:cBhvr>
                                        <p:cTn id="8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8" y="-19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2000"/>
                            </p:stCondLst>
                            <p:childTnLst>
                              <p:par>
                                <p:cTn id="90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5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53" presetClass="exit" presetSubtype="32" fill="hold" grpId="1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4"/>
                                    </p:cond>
                                  </p:endCondLst>
                                  <p:childTnLst>
                                    <p:anim calcmode="lin" valueType="num">
                                      <p:cBhvr>
                                        <p:cTn id="105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53" presetClass="exit" presetSubtype="3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0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5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 animBg="1"/>
      <p:bldP spid="5" grpId="1" animBg="1"/>
      <p:bldP spid="5" grpId="2" animBg="1"/>
      <p:bldP spid="6" grpId="0"/>
      <p:bldP spid="6" grpId="1"/>
      <p:bldP spid="7" grpId="0" animBg="1"/>
      <p:bldP spid="7" grpId="1" animBg="1"/>
      <p:bldP spid="8" grpId="0" animBg="1"/>
      <p:bldP spid="8" grpId="1" animBg="1"/>
      <p:bldP spid="8" grpId="2" animBg="1"/>
      <p:bldP spid="9" grpId="0"/>
      <p:bldP spid="9" grpId="1"/>
      <p:bldP spid="10" grpId="0" animBg="1"/>
      <p:bldP spid="10" grpId="1" animBg="1"/>
      <p:bldP spid="11" grpId="0" animBg="1"/>
      <p:bldP spid="11" grpId="1" animBg="1"/>
      <p:bldP spid="11" grpId="2" animBg="1"/>
      <p:bldP spid="12" grpId="0"/>
      <p:bldP spid="12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Скругленный прямоугольник 12"/>
          <p:cNvSpPr/>
          <p:nvPr/>
        </p:nvSpPr>
        <p:spPr>
          <a:xfrm>
            <a:off x="4714876" y="1357298"/>
            <a:ext cx="3672000" cy="2357454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190500">
            <a:solidFill>
              <a:srgbClr val="0070C0"/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85720" y="4214818"/>
            <a:ext cx="3528392" cy="2160240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rgbClr val="7030A0"/>
                </a:solidFill>
                <a:cs typeface="Arial" pitchFamily="34" charset="0"/>
              </a:rPr>
              <a:t>Куропатки</a:t>
            </a:r>
            <a:endParaRPr lang="ru-RU" sz="2800" b="1" dirty="0">
              <a:solidFill>
                <a:srgbClr val="7030A0"/>
              </a:solidFill>
              <a:cs typeface="Arial" pitchFamily="34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85720" y="4214818"/>
            <a:ext cx="3528392" cy="2160240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rgbClr val="7030A0"/>
                </a:solidFill>
                <a:cs typeface="Arial" pitchFamily="34" charset="0"/>
              </a:rPr>
              <a:t>Какие птицы часто сопровождают оленей в зимний период?</a:t>
            </a:r>
            <a:endParaRPr lang="ru-RU" sz="2400" b="1" dirty="0">
              <a:solidFill>
                <a:srgbClr val="7030A0"/>
              </a:solidFill>
              <a:cs typeface="Arial" pitchFamily="34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14282" y="4214818"/>
            <a:ext cx="3528392" cy="2160240"/>
          </a:xfrm>
          <a:prstGeom prst="round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857224" y="4214818"/>
            <a:ext cx="3528392" cy="216024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rgbClr val="C00000"/>
                </a:solidFill>
                <a:cs typeface="Arial" pitchFamily="34" charset="0"/>
              </a:rPr>
              <a:t>Ламинария</a:t>
            </a:r>
            <a:endParaRPr lang="ru-RU" sz="2800" b="1" dirty="0">
              <a:solidFill>
                <a:srgbClr val="C00000"/>
              </a:solidFill>
              <a:cs typeface="Arial" pitchFamily="34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857224" y="4214818"/>
            <a:ext cx="3528392" cy="2160240"/>
          </a:xfrm>
          <a:prstGeom prst="roundRect">
            <a:avLst/>
          </a:prstGeom>
          <a:solidFill>
            <a:srgbClr val="C0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rgbClr val="C00000"/>
                </a:solidFill>
                <a:cs typeface="Arial" pitchFamily="34" charset="0"/>
              </a:rPr>
              <a:t>Какие водоросли используют для приготовления салатов?</a:t>
            </a:r>
            <a:endParaRPr lang="ru-RU" sz="2800" b="1" dirty="0">
              <a:solidFill>
                <a:srgbClr val="C00000"/>
              </a:solidFill>
              <a:cs typeface="Arial" pitchFamily="34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857224" y="4143380"/>
            <a:ext cx="3528392" cy="2160240"/>
          </a:xfrm>
          <a:prstGeom prst="round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1547664" y="4256472"/>
            <a:ext cx="3528392" cy="216024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rgbClr val="0070C0"/>
                </a:solidFill>
                <a:cs typeface="Arial" pitchFamily="34" charset="0"/>
              </a:rPr>
              <a:t>Соболь</a:t>
            </a:r>
            <a:endParaRPr lang="ru-RU" sz="2800" b="1" dirty="0">
              <a:solidFill>
                <a:srgbClr val="0070C0"/>
              </a:solidFill>
              <a:cs typeface="Arial" pitchFamily="34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1500166" y="4214818"/>
            <a:ext cx="3528392" cy="2160240"/>
          </a:xfrm>
          <a:prstGeom prst="roundRect">
            <a:avLst>
              <a:gd name="adj" fmla="val 11888"/>
            </a:avLst>
          </a:prstGeom>
          <a:solidFill>
            <a:srgbClr val="0070C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rgbClr val="0070C0"/>
                </a:solidFill>
                <a:cs typeface="Arial" pitchFamily="34" charset="0"/>
              </a:rPr>
              <a:t>Какого зверя на Камчатке называют «таёжным бриллиантом»?</a:t>
            </a:r>
            <a:endParaRPr lang="ru-RU" sz="2800" b="1" dirty="0">
              <a:solidFill>
                <a:srgbClr val="0070C0"/>
              </a:solidFill>
              <a:cs typeface="Arial" pitchFamily="34" charset="0"/>
            </a:endParaRPr>
          </a:p>
        </p:txBody>
      </p:sp>
      <p:sp>
        <p:nvSpPr>
          <p:cNvPr id="3" name="Блок-схема: документ 2"/>
          <p:cNvSpPr/>
          <p:nvPr/>
        </p:nvSpPr>
        <p:spPr>
          <a:xfrm flipV="1">
            <a:off x="257060" y="5284024"/>
            <a:ext cx="5040560" cy="1296144"/>
          </a:xfrm>
          <a:prstGeom prst="flowChartDocument">
            <a:avLst/>
          </a:prstGeom>
          <a:pattFill prst="sphere">
            <a:fgClr>
              <a:schemeClr val="bg1"/>
            </a:fgClr>
            <a:bgClr>
              <a:srgbClr val="0070C0"/>
            </a:bgClr>
          </a:pattFill>
          <a:ln>
            <a:noFill/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http://www.horsesenseapp.com/oldhangingwood.jpg"/>
          <p:cNvPicPr>
            <a:picLocks noChangeAspect="1" noChangeArrowheads="1"/>
          </p:cNvPicPr>
          <p:nvPr/>
        </p:nvPicPr>
        <p:blipFill rotWithShape="1"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4653850" y="260648"/>
            <a:ext cx="4155227" cy="1194642"/>
          </a:xfrm>
          <a:prstGeom prst="rect">
            <a:avLst/>
          </a:prstGeom>
          <a:noFill/>
          <a:effectLst>
            <a:softEdge rad="127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6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500034" y="500042"/>
            <a:ext cx="1907953" cy="16430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Управляющая кнопка: далее 14">
            <a:hlinkClick r:id="" action="ppaction://hlinkshowjump?jump=nextslide" highlightClick="1"/>
          </p:cNvPr>
          <p:cNvSpPr/>
          <p:nvPr/>
        </p:nvSpPr>
        <p:spPr>
          <a:xfrm>
            <a:off x="7858148" y="6000768"/>
            <a:ext cx="1071570" cy="571504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1500166" y="4143380"/>
            <a:ext cx="3528392" cy="2160240"/>
          </a:xfrm>
          <a:prstGeom prst="round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6" name="TextBox 15"/>
          <p:cNvSpPr txBox="1"/>
          <p:nvPr/>
        </p:nvSpPr>
        <p:spPr>
          <a:xfrm>
            <a:off x="1357290" y="357166"/>
            <a:ext cx="38576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ЗАГАДКИ  ПРИРОДЫ</a:t>
            </a:r>
            <a:endParaRPr lang="ru-RU" sz="20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00034" y="5715016"/>
            <a:ext cx="45720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ВЫБЕРИ ЛЮБУЮ КАРТОЧКУ И ОТВЕТЬ НА ВОПРОС 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631210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7" presetClass="path" presetSubtype="0" accel="50000" decel="5000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animMotion origin="layout" path="M 0.00017 -7.40741E-7 L 0.00017 -0.1993 C 0.00017 -0.28866 0.13333 -0.39792 0.24201 -0.39792 L 0.4842 -0.39792 " pathEditMode="relative" rAng="0" ptsTypes="FfFF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2" y="-199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57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764 0.00093 L -0.00764 -0.19838 C -0.00764 -0.28819 0.13004 -0.39792 0.24219 -0.39792 L 0.49236 -0.39792 " pathEditMode="relative" rAng="0" ptsTypes="FfFF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0" y="-20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57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764 -7.40741E-7 L -0.00764 -0.1993 C -0.00764 -0.28866 0.12952 -0.39792 0.24167 -0.39792 L 0.49202 -0.39792 " pathEditMode="relative" rAng="0" ptsTypes="FfFF"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0" y="-19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xit" presetSubtype="32" fill="hold" grpId="1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6"/>
                                    </p:cond>
                                  </p:endCondLst>
                                  <p:childTnLst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53" presetClass="exit" presetSubtype="3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7" presetClass="path" presetSubtype="0" accel="50000" decel="5000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44"/>
                                    </p:cond>
                                  </p:endCondLst>
                                  <p:childTnLst>
                                    <p:animMotion origin="layout" path="M 4.16667E-6 -1.66512E-6 L 4.16667E-6 -0.18894 C 4.16667E-6 -0.27382 0.11684 -0.37766 0.21215 -0.37766 L 0.42465 -0.37766 " pathEditMode="relative" rAng="0" ptsTypes="FfFF">
                                      <p:cBhvr>
                                        <p:cTn id="4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233" y="-18895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57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7.40741E-7 L -1.94444E-6 -0.19398 C -1.94444E-6 -0.28125 0.1191 -0.3875 0.21615 -0.3875 L 0.43264 -0.3875 " pathEditMode="relative" rAng="0" ptsTypes="FfFF">
                                      <p:cBhvr>
                                        <p:cTn id="4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6" y="-194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57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52 0.00023 L -0.00052 -0.19375 C -0.00052 -0.28125 0.11858 -0.3875 0.21563 -0.3875 L 0.43212 -0.3875 " pathEditMode="relative" rAng="0" ptsTypes="FfFF">
                                      <p:cBhvr>
                                        <p:cTn id="4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6" y="-1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000"/>
                            </p:stCondLst>
                            <p:childTnLst>
                              <p:par>
                                <p:cTn id="51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6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3" presetClass="exit" presetSubtype="32" fill="hold" grpId="1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65"/>
                                    </p:cond>
                                  </p:endCondLst>
                                  <p:childTnLst>
                                    <p:anim calcmode="lin" valueType="num">
                                      <p:cBhvr>
                                        <p:cTn id="6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53" presetClass="exit" presetSubtype="3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6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57" presetClass="path" presetSubtype="0" accel="50000" decel="5000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3"/>
                                    </p:cond>
                                  </p:endCondLst>
                                  <p:childTnLst>
                                    <p:animMotion origin="layout" path="M 0.00139 -4.07407E-6 L 0.00139 -0.1993 C 0.00139 -0.28888 0.09809 -0.39814 0.17744 -0.39814 L 0.35417 -0.39814 " pathEditMode="relative" rAng="0" ptsTypes="FfFF">
                                      <p:cBhvr>
                                        <p:cTn id="8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6" y="-199"/>
                                    </p:animMotion>
                                  </p:childTnLst>
                                </p:cTn>
                              </p:par>
                              <p:par>
                                <p:cTn id="85" presetID="57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7.40741E-7 L -4.44444E-6 -0.20509 C -4.44444E-6 -0.29699 0.09931 -0.40856 0.18091 -0.40856 L 0.36355 -0.40856 " pathEditMode="relative" rAng="0" ptsTypes="FfFF">
                                      <p:cBhvr>
                                        <p:cTn id="8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2" y="-204"/>
                                    </p:animMotion>
                                  </p:childTnLst>
                                </p:cTn>
                              </p:par>
                              <p:par>
                                <p:cTn id="87" presetID="57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82 7.40741E-7 L -0.00382 -0.20857 C -0.00382 -0.30139 0.09323 -0.41458 0.17361 -0.41458 L 0.35834 -0.41458 " pathEditMode="relative" rAng="0" ptsTypes="FfFF">
                                      <p:cBhvr>
                                        <p:cTn id="8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1" y="-20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2000"/>
                            </p:stCondLst>
                            <p:childTnLst>
                              <p:par>
                                <p:cTn id="90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5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53" presetClass="exit" presetSubtype="32" fill="hold" grpId="1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4"/>
                                    </p:cond>
                                  </p:endCondLst>
                                  <p:childTnLst>
                                    <p:anim calcmode="lin" valueType="num">
                                      <p:cBhvr>
                                        <p:cTn id="105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53" presetClass="exit" presetSubtype="3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0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5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 animBg="1"/>
      <p:bldP spid="5" grpId="1" animBg="1"/>
      <p:bldP spid="5" grpId="2" animBg="1"/>
      <p:bldP spid="6" grpId="0"/>
      <p:bldP spid="6" grpId="1"/>
      <p:bldP spid="7" grpId="0" animBg="1"/>
      <p:bldP spid="7" grpId="1" animBg="1"/>
      <p:bldP spid="8" grpId="0" animBg="1"/>
      <p:bldP spid="8" grpId="1" animBg="1"/>
      <p:bldP spid="8" grpId="2" animBg="1"/>
      <p:bldP spid="9" grpId="0"/>
      <p:bldP spid="9" grpId="1"/>
      <p:bldP spid="10" grpId="0" animBg="1"/>
      <p:bldP spid="10" grpId="1" animBg="1"/>
      <p:bldP spid="11" grpId="0" animBg="1"/>
      <p:bldP spid="11" grpId="1" animBg="1"/>
      <p:bldP spid="11" grpId="2" animBg="1"/>
      <p:bldP spid="12" grpId="0"/>
      <p:bldP spid="12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Скругленный прямоугольник 12"/>
          <p:cNvSpPr/>
          <p:nvPr/>
        </p:nvSpPr>
        <p:spPr>
          <a:xfrm>
            <a:off x="4714876" y="1357298"/>
            <a:ext cx="3672000" cy="241143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190500">
            <a:solidFill>
              <a:srgbClr val="0070C0"/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85720" y="4214818"/>
            <a:ext cx="3528392" cy="2160240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rgbClr val="7030A0"/>
                </a:solidFill>
                <a:cs typeface="Arial" pitchFamily="34" charset="0"/>
              </a:rPr>
              <a:t>Горностай</a:t>
            </a:r>
            <a:endParaRPr lang="ru-RU" sz="2800" b="1" dirty="0">
              <a:solidFill>
                <a:srgbClr val="7030A0"/>
              </a:solidFill>
              <a:cs typeface="Arial" pitchFamily="34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85720" y="4214818"/>
            <a:ext cx="3528392" cy="2160240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rgbClr val="7030A0"/>
                </a:solidFill>
                <a:cs typeface="Arial" pitchFamily="34" charset="0"/>
              </a:rPr>
              <a:t>Только ляжет снег несмело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rgbClr val="7030A0"/>
                </a:solidFill>
                <a:cs typeface="Arial" pitchFamily="34" charset="0"/>
              </a:rPr>
              <a:t>И покроет все места,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rgbClr val="7030A0"/>
                </a:solidFill>
                <a:cs typeface="Arial" pitchFamily="34" charset="0"/>
              </a:rPr>
              <a:t>Становлюсь и я весь белым,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rgbClr val="7030A0"/>
                </a:solidFill>
                <a:cs typeface="Arial" pitchFamily="34" charset="0"/>
              </a:rPr>
              <a:t>Кроме кончика хвоста.</a:t>
            </a:r>
            <a:endParaRPr lang="ru-RU" sz="2400" b="1" dirty="0">
              <a:solidFill>
                <a:srgbClr val="7030A0"/>
              </a:solidFill>
              <a:cs typeface="Arial" pitchFamily="34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14282" y="4143380"/>
            <a:ext cx="3528392" cy="2160240"/>
          </a:xfrm>
          <a:prstGeom prst="round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857224" y="4214818"/>
            <a:ext cx="3528392" cy="216024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rgbClr val="C00000"/>
                </a:solidFill>
                <a:cs typeface="Arial" pitchFamily="34" charset="0"/>
              </a:rPr>
              <a:t>Брусника</a:t>
            </a:r>
            <a:endParaRPr lang="ru-RU" sz="2800" b="1" dirty="0">
              <a:solidFill>
                <a:srgbClr val="C00000"/>
              </a:solidFill>
              <a:cs typeface="Arial" pitchFamily="34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857224" y="4143380"/>
            <a:ext cx="3528392" cy="2160240"/>
          </a:xfrm>
          <a:prstGeom prst="roundRect">
            <a:avLst/>
          </a:prstGeom>
          <a:solidFill>
            <a:srgbClr val="C0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rgbClr val="C00000"/>
                </a:solidFill>
                <a:cs typeface="Arial" pitchFamily="34" charset="0"/>
              </a:rPr>
              <a:t>Листики с глянцем,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rgbClr val="C00000"/>
                </a:solidFill>
                <a:cs typeface="Arial" pitchFamily="34" charset="0"/>
              </a:rPr>
              <a:t>Ягодки с румянцем,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rgbClr val="C00000"/>
                </a:solidFill>
                <a:cs typeface="Arial" pitchFamily="34" charset="0"/>
              </a:rPr>
              <a:t>А сами кусточки –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rgbClr val="C00000"/>
                </a:solidFill>
                <a:cs typeface="Arial" pitchFamily="34" charset="0"/>
              </a:rPr>
              <a:t>Не выше кочки.</a:t>
            </a:r>
            <a:endParaRPr lang="ru-RU" sz="2400" b="1" dirty="0">
              <a:solidFill>
                <a:srgbClr val="C00000"/>
              </a:solidFill>
              <a:cs typeface="Arial" pitchFamily="34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857224" y="4071942"/>
            <a:ext cx="3528392" cy="2160240"/>
          </a:xfrm>
          <a:prstGeom prst="round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1547664" y="4256472"/>
            <a:ext cx="3452964" cy="216024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rgbClr val="0070C0"/>
                </a:solidFill>
                <a:cs typeface="Arial" pitchFamily="34" charset="0"/>
              </a:rPr>
              <a:t>Медведь</a:t>
            </a:r>
            <a:endParaRPr lang="ru-RU" sz="2800" b="1" dirty="0">
              <a:solidFill>
                <a:srgbClr val="0070C0"/>
              </a:solidFill>
              <a:cs typeface="Arial" pitchFamily="34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1500166" y="4214818"/>
            <a:ext cx="3528392" cy="2160240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rgbClr val="0070C0"/>
                </a:solidFill>
                <a:cs typeface="Arial" pitchFamily="34" charset="0"/>
              </a:rPr>
              <a:t>Бурый он и косолапый,</a:t>
            </a:r>
            <a:endParaRPr lang="ru-RU" sz="2800" b="1" dirty="0" smtClean="0">
              <a:solidFill>
                <a:srgbClr val="0070C0"/>
              </a:solidFill>
              <a:cs typeface="Arial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 smtClean="0">
                <a:solidFill>
                  <a:srgbClr val="0070C0"/>
                </a:solidFill>
                <a:cs typeface="Arial" pitchFamily="34" charset="0"/>
              </a:rPr>
              <a:t>Ловит рыбу мощной лапой.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 smtClean="0">
                <a:solidFill>
                  <a:srgbClr val="0070C0"/>
                </a:solidFill>
                <a:cs typeface="Arial" pitchFamily="34" charset="0"/>
              </a:rPr>
              <a:t>А зимой, позабыв тревоги,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 smtClean="0">
                <a:solidFill>
                  <a:srgbClr val="0070C0"/>
                </a:solidFill>
                <a:cs typeface="Arial" pitchFamily="34" charset="0"/>
              </a:rPr>
              <a:t>Крепко спит в своей берлоге.</a:t>
            </a:r>
            <a:endParaRPr lang="ru-RU" sz="2000" b="1" dirty="0">
              <a:solidFill>
                <a:srgbClr val="0070C0"/>
              </a:solidFill>
              <a:cs typeface="Arial" pitchFamily="34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1500166" y="4214818"/>
            <a:ext cx="3528392" cy="2160240"/>
          </a:xfrm>
          <a:prstGeom prst="round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" name="Блок-схема: документ 2"/>
          <p:cNvSpPr/>
          <p:nvPr/>
        </p:nvSpPr>
        <p:spPr>
          <a:xfrm flipV="1">
            <a:off x="257060" y="5284024"/>
            <a:ext cx="5040560" cy="1296144"/>
          </a:xfrm>
          <a:prstGeom prst="flowChartDocument">
            <a:avLst/>
          </a:prstGeom>
          <a:pattFill prst="sphere">
            <a:fgClr>
              <a:schemeClr val="bg1"/>
            </a:fgClr>
            <a:bgClr>
              <a:srgbClr val="0070C0"/>
            </a:bgClr>
          </a:pattFill>
          <a:ln>
            <a:noFill/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http://www.horsesenseapp.com/oldhangingwood.jpg"/>
          <p:cNvPicPr>
            <a:picLocks noChangeAspect="1" noChangeArrowheads="1"/>
          </p:cNvPicPr>
          <p:nvPr/>
        </p:nvPicPr>
        <p:blipFill rotWithShape="1"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/>
        </p:blipFill>
        <p:spPr bwMode="auto">
          <a:xfrm>
            <a:off x="4643438" y="214290"/>
            <a:ext cx="4155227" cy="1194642"/>
          </a:xfrm>
          <a:prstGeom prst="rect">
            <a:avLst/>
          </a:prstGeom>
          <a:noFill/>
          <a:effectLst>
            <a:softEdge rad="127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6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500034" y="500042"/>
            <a:ext cx="1907953" cy="16430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Управляющая кнопка: далее 14">
            <a:hlinkClick r:id="rId4" action="ppaction://hlinksldjump" highlightClick="1"/>
          </p:cNvPr>
          <p:cNvSpPr/>
          <p:nvPr/>
        </p:nvSpPr>
        <p:spPr>
          <a:xfrm>
            <a:off x="7858148" y="6000768"/>
            <a:ext cx="1071570" cy="571504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TextBox 15"/>
          <p:cNvSpPr txBox="1"/>
          <p:nvPr/>
        </p:nvSpPr>
        <p:spPr>
          <a:xfrm>
            <a:off x="1357290" y="357166"/>
            <a:ext cx="38576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ЗАГАДКИ  ПРИРОДЫ</a:t>
            </a:r>
            <a:endParaRPr lang="ru-RU" sz="20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00034" y="5572140"/>
            <a:ext cx="45720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ВЫБЕРИ ЛЮБУЮ КАРТОЧКУ И ОТВЕТЬ НА ВОПРОС 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81809069"/>
      </p:ext>
    </p:extLst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7" presetClass="path" presetSubtype="0" accel="50000" decel="5000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animMotion origin="layout" path="M 2.77778E-6 -4.6346E-6 L 2.77778E-6 -0.18362 C 2.77778E-6 -0.26618 0.13559 -0.36725 0.246 -0.36725 L 0.49218 -0.36725 " pathEditMode="relative" rAng="0" ptsTypes="FfFF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601" y="-18363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57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764 -7.40741E-7 L -0.00764 -0.18843 C -0.00764 -0.27338 0.13004 -0.37708 0.24202 -0.37708 L 0.49219 -0.37708 " pathEditMode="relative" rAng="0" ptsTypes="FfFF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0" y="-189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57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764 -7.40741E-7 L -0.00764 -0.18843 C -0.00764 -0.27338 0.13004 -0.37708 0.24202 -0.37708 L 0.49219 -0.37708 " pathEditMode="relative" rAng="0" ptsTypes="FfFF"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0" y="-1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xit" presetSubtype="32" fill="hold" grpId="1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6"/>
                                    </p:cond>
                                  </p:endCondLst>
                                  <p:childTnLst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53" presetClass="exit" presetSubtype="3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7" presetClass="path" presetSubtype="0" accel="50000" decel="5000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44"/>
                                    </p:cond>
                                  </p:endCondLst>
                                  <p:childTnLst>
                                    <p:animMotion origin="layout" path="M -3.88889E-6 -3.7037E-6 L -3.88889E-6 -0.18889 C -3.88889E-6 -0.27384 0.11684 -0.37754 0.21216 -0.37754 L 0.42466 -0.37754 " pathEditMode="relative" rAng="0" ptsTypes="FfFF">
                                      <p:cBhvr>
                                        <p:cTn id="4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2" y="-189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57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4.07407E-6 L -1.94444E-6 -0.19398 C -1.94444E-6 -0.28125 0.1191 -0.3875 0.21615 -0.3875 L 0.43264 -0.3875 " pathEditMode="relative" rAng="0" ptsTypes="FfFF">
                                      <p:cBhvr>
                                        <p:cTn id="4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6" y="-194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57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7 -7.40741E-7 L 0.0007 -0.19954 C 0.0007 -0.28935 0.12084 -0.39792 0.2191 -0.39792 L 0.43854 -0.39792 " pathEditMode="relative" rAng="0" ptsTypes="FfFF">
                                      <p:cBhvr>
                                        <p:cTn id="4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9" y="-19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000"/>
                            </p:stCondLst>
                            <p:childTnLst>
                              <p:par>
                                <p:cTn id="51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6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3" presetClass="exit" presetSubtype="32" fill="hold" grpId="1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65"/>
                                    </p:cond>
                                  </p:endCondLst>
                                  <p:childTnLst>
                                    <p:anim calcmode="lin" valueType="num">
                                      <p:cBhvr>
                                        <p:cTn id="6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53" presetClass="exit" presetSubtype="3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1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6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57" presetClass="path" presetSubtype="0" accel="50000" decel="5000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3"/>
                                    </p:cond>
                                  </p:endCondLst>
                                  <p:childTnLst>
                                    <p:animMotion origin="layout" path="M -2.77778E-6 4.53284E-7 L -2.77778E-6 -0.19149 C -2.77778E-6 -0.27752 0.10295 -0.38275 0.18698 -0.38275 L 0.37413 -0.38275 " pathEditMode="relative" rAng="0" ptsTypes="FfFF">
                                      <p:cBhvr>
                                        <p:cTn id="8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698" y="-19149"/>
                                    </p:animMotion>
                                  </p:childTnLst>
                                </p:cTn>
                              </p:par>
                              <p:par>
                                <p:cTn id="85" presetID="57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7.40741E-7 L -4.44444E-6 -0.19398 C -4.44444E-6 -0.28125 0.10296 -0.3875 0.18698 -0.3875 L 0.37414 -0.3875 " pathEditMode="relative" rAng="0" ptsTypes="FfFF">
                                      <p:cBhvr>
                                        <p:cTn id="8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7" y="-194"/>
                                    </p:animMotion>
                                  </p:childTnLst>
                                </p:cTn>
                              </p:par>
                              <p:par>
                                <p:cTn id="87" presetID="57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7.40741E-7 L 3.33333E-6 -0.19699 C 3.33333E-6 -0.28565 0.10382 -0.39352 0.18854 -0.39352 L 0.37795 -0.39352 " pathEditMode="relative" rAng="0" ptsTypes="FfFF">
                                      <p:cBhvr>
                                        <p:cTn id="8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9" y="-19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2000"/>
                            </p:stCondLst>
                            <p:childTnLst>
                              <p:par>
                                <p:cTn id="90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5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53" presetClass="exit" presetSubtype="32" fill="hold" grpId="1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4"/>
                                    </p:cond>
                                  </p:endCondLst>
                                  <p:childTnLst>
                                    <p:anim calcmode="lin" valueType="num">
                                      <p:cBhvr>
                                        <p:cTn id="105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53" presetClass="exit" presetSubtype="3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0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5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 animBg="1"/>
      <p:bldP spid="5" grpId="1" animBg="1"/>
      <p:bldP spid="5" grpId="2" animBg="1"/>
      <p:bldP spid="6" grpId="0"/>
      <p:bldP spid="6" grpId="1"/>
      <p:bldP spid="7" grpId="0" animBg="1"/>
      <p:bldP spid="7" grpId="1" animBg="1"/>
      <p:bldP spid="8" grpId="0" animBg="1"/>
      <p:bldP spid="8" grpId="1" animBg="1"/>
      <p:bldP spid="8" grpId="2" animBg="1"/>
      <p:bldP spid="9" grpId="0"/>
      <p:bldP spid="9" grpId="1"/>
      <p:bldP spid="10" grpId="0" animBg="1"/>
      <p:bldP spid="10" grpId="1" animBg="1"/>
      <p:bldP spid="11" grpId="0" animBg="1"/>
      <p:bldP spid="11" grpId="1" animBg="1"/>
      <p:bldP spid="11" grpId="2" animBg="1"/>
      <p:bldP spid="12" grpId="0"/>
      <p:bldP spid="12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30" name="Rectangle 14"/>
          <p:cNvSpPr>
            <a:spLocks noChangeArrowheads="1"/>
          </p:cNvSpPr>
          <p:nvPr/>
        </p:nvSpPr>
        <p:spPr bwMode="auto">
          <a:xfrm>
            <a:off x="857224" y="1000108"/>
            <a:ext cx="7770775" cy="45858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i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Какой разительный контраст!</a:t>
            </a:r>
            <a:endParaRPr lang="ru-RU" sz="3600" b="1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600" b="1" i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Цветы и голые вершины,</a:t>
            </a:r>
            <a:endParaRPr lang="ru-RU" sz="3600" b="1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600" b="1" i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Зелёный лес и снежный наст!</a:t>
            </a:r>
            <a:endParaRPr lang="ru-RU" sz="3600" b="1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600" b="1" i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Тут, что ни шаг, опять загадка</a:t>
            </a:r>
            <a:endParaRPr lang="ru-RU" sz="3600" b="1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600" b="1" i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 их наверное не счесть.</a:t>
            </a:r>
            <a:endParaRPr lang="ru-RU" sz="3600" b="1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600" b="1" i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Ты удивительна, Камчатка!</a:t>
            </a:r>
            <a:endParaRPr lang="ru-RU" sz="3600" b="1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600" b="1" i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 где ещё такое есть?!</a:t>
            </a:r>
            <a:endParaRPr lang="ru-RU" sz="3600" b="1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 eaLnBrk="0" hangingPunct="0"/>
            <a:endParaRPr lang="ru-RU" sz="4000" b="1" dirty="0">
              <a:solidFill>
                <a:srgbClr val="CC6600"/>
              </a:solidFill>
              <a:latin typeface="Comic Sans MS" pitchFamily="66" charset="0"/>
            </a:endParaRPr>
          </a:p>
        </p:txBody>
      </p:sp>
      <p:sp>
        <p:nvSpPr>
          <p:cNvPr id="3076" name="Line 16"/>
          <p:cNvSpPr>
            <a:spLocks noChangeShapeType="1"/>
          </p:cNvSpPr>
          <p:nvPr/>
        </p:nvSpPr>
        <p:spPr bwMode="auto">
          <a:xfrm>
            <a:off x="152400" y="152400"/>
            <a:ext cx="8763000" cy="0"/>
          </a:xfrm>
          <a:prstGeom prst="line">
            <a:avLst/>
          </a:prstGeom>
          <a:noFill/>
          <a:ln w="76200">
            <a:solidFill>
              <a:srgbClr val="CC66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077" name="Line 17"/>
          <p:cNvSpPr>
            <a:spLocks noChangeShapeType="1"/>
          </p:cNvSpPr>
          <p:nvPr/>
        </p:nvSpPr>
        <p:spPr bwMode="auto">
          <a:xfrm>
            <a:off x="228600" y="6705600"/>
            <a:ext cx="8686800" cy="0"/>
          </a:xfrm>
          <a:prstGeom prst="line">
            <a:avLst/>
          </a:prstGeom>
          <a:noFill/>
          <a:ln w="76200">
            <a:solidFill>
              <a:srgbClr val="CC66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078" name="Line 18"/>
          <p:cNvSpPr>
            <a:spLocks noChangeShapeType="1"/>
          </p:cNvSpPr>
          <p:nvPr/>
        </p:nvSpPr>
        <p:spPr bwMode="auto">
          <a:xfrm flipH="1">
            <a:off x="152400" y="228600"/>
            <a:ext cx="0" cy="6477000"/>
          </a:xfrm>
          <a:prstGeom prst="line">
            <a:avLst/>
          </a:prstGeom>
          <a:noFill/>
          <a:ln w="76200">
            <a:solidFill>
              <a:srgbClr val="CC66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079" name="Line 19"/>
          <p:cNvSpPr>
            <a:spLocks noChangeShapeType="1"/>
          </p:cNvSpPr>
          <p:nvPr/>
        </p:nvSpPr>
        <p:spPr bwMode="auto">
          <a:xfrm flipH="1">
            <a:off x="8915400" y="228600"/>
            <a:ext cx="0" cy="6477000"/>
          </a:xfrm>
          <a:prstGeom prst="line">
            <a:avLst/>
          </a:prstGeom>
          <a:noFill/>
          <a:ln w="76200">
            <a:solidFill>
              <a:srgbClr val="CC66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8" name="Picture 2" descr="E:\фото Камчатка 1\С самолета\CIMG026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071538" y="1142984"/>
            <a:ext cx="7216879" cy="507209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206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В. Хвойницкий Здесь начинается Россия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500034" y="6072206"/>
            <a:ext cx="304800" cy="304800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1142976" y="1142984"/>
            <a:ext cx="7143800" cy="507209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206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1142976" y="1071546"/>
            <a:ext cx="7143800" cy="514353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206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1071538" y="1071546"/>
            <a:ext cx="7167574" cy="507209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206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1071538" y="1071546"/>
            <a:ext cx="7215238" cy="508995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206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1071538" y="1071546"/>
            <a:ext cx="7143800" cy="514353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206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1071538" y="1071546"/>
            <a:ext cx="7215238" cy="505619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206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1" name="Picture 6" descr="C:\Users\user\Desktop\Без названия (9).jpg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1071538" y="1142983"/>
            <a:ext cx="7215238" cy="505066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206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2" name="Picture 2" descr="C:\Users\user\Desktop\Новая папка (2)\P6220421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1071538" y="1071546"/>
            <a:ext cx="7245854" cy="507209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206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1000100" y="1071546"/>
            <a:ext cx="7286677" cy="514353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206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7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8603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8603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8603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92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3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92189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3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3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3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nodeType="withEffect">
                                  <p:stCondLst>
                                    <p:cond delay="50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3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nodeType="withEffect">
                                  <p:stCondLst>
                                    <p:cond delay="60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3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nodeType="withEffect">
                                  <p:stCondLst>
                                    <p:cond delay="70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3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nodeType="withEffect">
                                  <p:stCondLst>
                                    <p:cond delay="80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3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nodeType="withEffect">
                                  <p:stCondLst>
                                    <p:cond delay="85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3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4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8603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3" name="Picture 5" descr="C:\Users\user\Desktop\Без названия (2)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00496" y="3429000"/>
            <a:ext cx="2276482" cy="181813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B05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15074" y="1928802"/>
            <a:ext cx="2503072" cy="185738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C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Прямоугольник 6"/>
          <p:cNvSpPr/>
          <p:nvPr/>
        </p:nvSpPr>
        <p:spPr>
          <a:xfrm>
            <a:off x="571472" y="500043"/>
            <a:ext cx="335758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 каждого листочка,</a:t>
            </a:r>
            <a:b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 каждого ручья</a:t>
            </a:r>
            <a:b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Есть главное на свете - </a:t>
            </a:r>
            <a:b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Есть родина своя.</a:t>
            </a:r>
            <a:b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Для </a:t>
            </a:r>
            <a:r>
              <a:rPr lang="ru-RU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ивушки</a:t>
            </a: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плакучей</a:t>
            </a:r>
            <a:b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Нет реченьки милей,</a:t>
            </a:r>
            <a:b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Для беленькой березки</a:t>
            </a:r>
            <a:b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Опушки нет родней.</a:t>
            </a:r>
            <a:b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Есть ветки у листочка,</a:t>
            </a:r>
            <a:b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Овражек у ручья…</a:t>
            </a:r>
            <a:b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 каждого на свете</a:t>
            </a:r>
            <a:b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Есть родина своя.</a:t>
            </a:r>
            <a:b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 там, где мы родились,</a:t>
            </a:r>
            <a:b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Где радостью живем,</a:t>
            </a:r>
            <a:b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Края свои родные…</a:t>
            </a:r>
            <a:b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Мы Родиной зовём.</a:t>
            </a:r>
            <a:endParaRPr lang="ru-RU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5" descr="C:\Users\user\Desktop\Без названия (8)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72000" y="642918"/>
            <a:ext cx="2195562" cy="144779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tx2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2" name="TextBox 11"/>
          <p:cNvSpPr txBox="1"/>
          <p:nvPr/>
        </p:nvSpPr>
        <p:spPr>
          <a:xfrm>
            <a:off x="357158" y="5643578"/>
            <a:ext cx="78581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Берегите нашу любимую Камчатку!</a:t>
            </a:r>
            <a:endParaRPr lang="ru-RU" sz="3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Управляющая кнопка: далее 12">
            <a:hlinkClick r:id="" action="ppaction://hlinkshowjump?jump=nextslide" highlightClick="1"/>
          </p:cNvPr>
          <p:cNvSpPr/>
          <p:nvPr/>
        </p:nvSpPr>
        <p:spPr>
          <a:xfrm>
            <a:off x="8072430" y="6072206"/>
            <a:ext cx="1071570" cy="571504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01La_Belle_Mixtape-Summer_Memories_O_Henri_Pfr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/>
          <a:stretch>
            <a:fillRect/>
          </a:stretch>
        </p:blipFill>
        <p:spPr>
          <a:xfrm>
            <a:off x="428596" y="5286388"/>
            <a:ext cx="304800" cy="304800"/>
          </a:xfrm>
          <a:prstGeom prst="rect">
            <a:avLst/>
          </a:prstGeom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43834" y="285728"/>
            <a:ext cx="1183533" cy="10217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231383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0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" presetClass="entr" presetSubtype="16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" presetClass="entr" presetSubtype="16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7" grpId="0"/>
      <p:bldP spid="1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далее 1">
            <a:hlinkClick r:id="" action="ppaction://hlinkshowjump?jump=nextslide" highlightClick="1"/>
          </p:cNvPr>
          <p:cNvSpPr/>
          <p:nvPr/>
        </p:nvSpPr>
        <p:spPr>
          <a:xfrm>
            <a:off x="8072430" y="6072206"/>
            <a:ext cx="1071570" cy="571504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9" name="Picture 5" descr="D:\Елена\Осенняя школа 2014\Клипы1\1Кл_школа\Движутся\logo-185026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00232" y="1714488"/>
            <a:ext cx="4986262" cy="3613639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1357290" y="428604"/>
            <a:ext cx="657229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600" dirty="0" smtClean="0">
                <a:solidFill>
                  <a:schemeClr val="tx2"/>
                </a:solidFill>
                <a:latin typeface="Segoe Print" pitchFamily="2" charset="0"/>
              </a:rPr>
              <a:t>МОЛОДЦЫ!</a:t>
            </a:r>
            <a:endParaRPr lang="ru-RU" sz="6600" dirty="0">
              <a:solidFill>
                <a:schemeClr val="tx2"/>
              </a:solidFill>
              <a:latin typeface="Segoe Print" pitchFamily="2" charset="0"/>
            </a:endParaRP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alphaModFix amt="50000"/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72200" y="692696"/>
            <a:ext cx="2195513" cy="1895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>
            <a:hlinkClick r:id="rId4"/>
          </p:cNvPr>
          <p:cNvSpPr txBox="1"/>
          <p:nvPr/>
        </p:nvSpPr>
        <p:spPr>
          <a:xfrm>
            <a:off x="500034" y="404664"/>
            <a:ext cx="6286544" cy="45550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Интернет-ресурсы:</a:t>
            </a:r>
          </a:p>
          <a:p>
            <a:pPr algn="ctr"/>
            <a:endParaRPr lang="ru-RU" b="1" dirty="0" smtClean="0">
              <a:solidFill>
                <a:schemeClr val="accent3">
                  <a:lumMod val="50000"/>
                </a:schemeClr>
              </a:solidFill>
            </a:endParaRPr>
          </a:p>
          <a:p>
            <a:r>
              <a:rPr lang="en-US" sz="1200" dirty="0" smtClean="0">
                <a:solidFill>
                  <a:schemeClr val="accent3">
                    <a:lumMod val="50000"/>
                  </a:schemeClr>
                </a:solidFill>
                <a:hlinkClick r:id="rId4"/>
              </a:rPr>
              <a:t>https://www.google.ru</a:t>
            </a:r>
            <a:r>
              <a:rPr lang="ru-RU" sz="1200" dirty="0" smtClean="0">
                <a:solidFill>
                  <a:schemeClr val="accent3">
                    <a:lumMod val="50000"/>
                  </a:schemeClr>
                </a:solidFill>
              </a:rPr>
              <a:t> –</a:t>
            </a:r>
            <a:r>
              <a:rPr lang="ru-RU" sz="1200" dirty="0" smtClean="0"/>
              <a:t>эмблема Ворон </a:t>
            </a:r>
            <a:r>
              <a:rPr lang="ru-RU" sz="1200" dirty="0" err="1" smtClean="0"/>
              <a:t>Кутх</a:t>
            </a:r>
            <a:endParaRPr lang="ru-RU" sz="1200" dirty="0" smtClean="0"/>
          </a:p>
          <a:p>
            <a:r>
              <a:rPr lang="en-US" sz="1200" u="sng" dirty="0" smtClean="0">
                <a:solidFill>
                  <a:srgbClr val="0000FF"/>
                </a:solidFill>
                <a:ea typeface="Calibri"/>
                <a:cs typeface="Times New Roman"/>
                <a:hlinkClick r:id="rId5"/>
              </a:rPr>
              <a:t>https://nsportal.ru/fokina-lidiya-petrovna</a:t>
            </a:r>
            <a:r>
              <a:rPr lang="ru-RU" sz="1200" u="sng" dirty="0" smtClean="0">
                <a:solidFill>
                  <a:srgbClr val="0000FF"/>
                </a:solidFill>
                <a:ea typeface="Calibri"/>
                <a:cs typeface="Times New Roman"/>
                <a:hlinkClick r:id="rId5"/>
              </a:rPr>
              <a:t> - </a:t>
            </a:r>
            <a:r>
              <a:rPr lang="ru-RU" sz="1200" dirty="0" smtClean="0"/>
              <a:t>фоновый рисунок презентации</a:t>
            </a:r>
            <a:endParaRPr lang="ru-RU" sz="1200" u="sng" dirty="0" smtClean="0">
              <a:ea typeface="Calibri"/>
              <a:cs typeface="Times New Roman"/>
              <a:hlinkClick r:id="rId5"/>
            </a:endParaRPr>
          </a:p>
          <a:p>
            <a:pPr>
              <a:spcAft>
                <a:spcPts val="1000"/>
              </a:spcAft>
            </a:pPr>
            <a:r>
              <a:rPr lang="ru-RU" sz="1200" u="sng" dirty="0" smtClean="0">
                <a:solidFill>
                  <a:srgbClr val="0000FF"/>
                </a:solidFill>
                <a:ea typeface="Calibri"/>
                <a:cs typeface="Times New Roman"/>
                <a:hlinkClick r:id="rId5"/>
              </a:rPr>
              <a:t>https</a:t>
            </a:r>
            <a:r>
              <a:rPr lang="ru-RU" sz="1200" u="sng" dirty="0">
                <a:solidFill>
                  <a:srgbClr val="0000FF"/>
                </a:solidFill>
                <a:ea typeface="Calibri"/>
                <a:cs typeface="Times New Roman"/>
                <a:hlinkClick r:id="rId5"/>
              </a:rPr>
              <a:t>://</a:t>
            </a:r>
            <a:r>
              <a:rPr lang="ru-RU" sz="1200" u="sng" dirty="0" smtClean="0">
                <a:solidFill>
                  <a:srgbClr val="0000FF"/>
                </a:solidFill>
                <a:ea typeface="Calibri"/>
                <a:cs typeface="Times New Roman"/>
                <a:hlinkClick r:id="rId5"/>
              </a:rPr>
              <a:t>www.yandex.ru</a:t>
            </a:r>
            <a:r>
              <a:rPr lang="ru-RU" sz="1200" u="sng" dirty="0" smtClean="0">
                <a:solidFill>
                  <a:srgbClr val="0000FF"/>
                </a:solidFill>
                <a:ea typeface="Calibri"/>
                <a:cs typeface="Times New Roman"/>
              </a:rPr>
              <a:t>    </a:t>
            </a:r>
            <a:r>
              <a:rPr lang="ru-RU" sz="1200" dirty="0" smtClean="0">
                <a:ea typeface="Calibri"/>
                <a:cs typeface="Times New Roman"/>
              </a:rPr>
              <a:t>-фото животных и растений </a:t>
            </a:r>
          </a:p>
          <a:p>
            <a:pPr>
              <a:spcAft>
                <a:spcPts val="1000"/>
              </a:spcAft>
            </a:pPr>
            <a:r>
              <a:rPr lang="en-US" sz="1200" dirty="0" smtClean="0">
                <a:ea typeface="Calibri"/>
                <a:cs typeface="Times New Roman"/>
                <a:hlinkClick r:id="rId6"/>
              </a:rPr>
              <a:t>http://easykam.ru/download/15/</a:t>
            </a:r>
            <a:r>
              <a:rPr lang="ru-RU" sz="1200" dirty="0" smtClean="0">
                <a:ea typeface="Calibri"/>
                <a:cs typeface="Times New Roman"/>
              </a:rPr>
              <a:t> - Песня В. </a:t>
            </a:r>
            <a:r>
              <a:rPr lang="ru-RU" sz="1200" dirty="0" err="1" smtClean="0">
                <a:ea typeface="Calibri"/>
                <a:cs typeface="Times New Roman"/>
              </a:rPr>
              <a:t>Хвойницкого</a:t>
            </a:r>
            <a:r>
              <a:rPr lang="ru-RU" sz="1200" dirty="0" smtClean="0">
                <a:ea typeface="Calibri"/>
                <a:cs typeface="Times New Roman"/>
              </a:rPr>
              <a:t> Здесь начинается Россия</a:t>
            </a:r>
          </a:p>
          <a:p>
            <a:pPr>
              <a:spcAft>
                <a:spcPts val="1000"/>
              </a:spcAft>
            </a:pPr>
            <a:r>
              <a:rPr lang="en-US" sz="1200" dirty="0" smtClean="0">
                <a:ea typeface="Calibri"/>
                <a:cs typeface="Times New Roman"/>
                <a:hlinkClick r:id="rId7"/>
              </a:rPr>
              <a:t>http://fotodushi.ru</a:t>
            </a:r>
            <a:r>
              <a:rPr lang="ru-RU" sz="1200" dirty="0" smtClean="0">
                <a:ea typeface="Calibri"/>
                <a:cs typeface="Times New Roman"/>
              </a:rPr>
              <a:t> – </a:t>
            </a:r>
            <a:r>
              <a:rPr lang="en-US" sz="1200" dirty="0" smtClean="0">
                <a:ea typeface="Calibri"/>
                <a:cs typeface="Times New Roman"/>
              </a:rPr>
              <a:t>Summer </a:t>
            </a:r>
            <a:r>
              <a:rPr lang="en-US" sz="1200" dirty="0" err="1" smtClean="0">
                <a:ea typeface="Calibri"/>
                <a:cs typeface="Times New Roman"/>
              </a:rPr>
              <a:t>Memoris</a:t>
            </a:r>
            <a:r>
              <a:rPr lang="en-US" sz="1200" dirty="0" smtClean="0">
                <a:ea typeface="Calibri"/>
                <a:cs typeface="Times New Roman"/>
              </a:rPr>
              <a:t> (</a:t>
            </a:r>
            <a:r>
              <a:rPr lang="ru-RU" sz="1200" dirty="0" smtClean="0">
                <a:ea typeface="Calibri"/>
                <a:cs typeface="Times New Roman"/>
              </a:rPr>
              <a:t>мелодия)</a:t>
            </a:r>
          </a:p>
          <a:p>
            <a:pPr>
              <a:spcAft>
                <a:spcPts val="1000"/>
              </a:spcAft>
            </a:pPr>
            <a:r>
              <a:rPr lang="en-US" sz="1200" dirty="0" smtClean="0">
                <a:ea typeface="Calibri"/>
                <a:cs typeface="Times New Roman"/>
                <a:hlinkClick r:id="rId8"/>
              </a:rPr>
              <a:t>http://kaifolog.ru/so-vsego-sveta/6535-kamchatka-55-foto.html</a:t>
            </a:r>
            <a:r>
              <a:rPr lang="ru-RU" sz="1200" dirty="0" smtClean="0">
                <a:ea typeface="Calibri"/>
                <a:cs typeface="Times New Roman"/>
              </a:rPr>
              <a:t> - фото  Камчатка</a:t>
            </a:r>
          </a:p>
          <a:p>
            <a:pPr>
              <a:spcAft>
                <a:spcPts val="1000"/>
              </a:spcAft>
            </a:pPr>
            <a:r>
              <a:rPr lang="en-US" sz="1200" dirty="0" smtClean="0">
                <a:ea typeface="Calibri"/>
                <a:cs typeface="Times New Roman"/>
                <a:hlinkClick r:id="rId9"/>
              </a:rPr>
              <a:t>https://www.stihi.ekimovka.ru</a:t>
            </a:r>
            <a:r>
              <a:rPr lang="ru-RU" sz="1200" dirty="0" smtClean="0">
                <a:ea typeface="Calibri"/>
                <a:cs typeface="Times New Roman"/>
              </a:rPr>
              <a:t> – стихотворение С. Михайлова «О Родине»</a:t>
            </a:r>
          </a:p>
          <a:p>
            <a:pPr>
              <a:spcAft>
                <a:spcPts val="1000"/>
              </a:spcAft>
            </a:pPr>
            <a:r>
              <a:rPr lang="en-US" sz="1200" dirty="0" smtClean="0">
                <a:ea typeface="Calibri"/>
                <a:cs typeface="Times New Roman"/>
                <a:hlinkClick r:id="rId10"/>
              </a:rPr>
              <a:t>http://neposed.net</a:t>
            </a:r>
            <a:r>
              <a:rPr lang="ru-RU" sz="1200" dirty="0" smtClean="0">
                <a:ea typeface="Calibri"/>
                <a:cs typeface="Times New Roman"/>
              </a:rPr>
              <a:t> – загадки о растениях и животных</a:t>
            </a:r>
            <a:endParaRPr lang="ru-RU" sz="1200" dirty="0">
              <a:ea typeface="Calibri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ru-RU" sz="1200" u="sng" dirty="0" smtClean="0">
                <a:solidFill>
                  <a:srgbClr val="0000FF"/>
                </a:solidFill>
                <a:ea typeface="Calibri"/>
                <a:cs typeface="Times New Roman"/>
                <a:hlinkClick r:id="rId11"/>
              </a:rPr>
              <a:t>http</a:t>
            </a:r>
            <a:r>
              <a:rPr lang="ru-RU" sz="1200" u="sng" dirty="0">
                <a:solidFill>
                  <a:srgbClr val="0000FF"/>
                </a:solidFill>
                <a:ea typeface="Calibri"/>
                <a:cs typeface="Times New Roman"/>
                <a:hlinkClick r:id="rId11"/>
              </a:rPr>
              <a:t>://review-planet.ru</a:t>
            </a:r>
            <a:r>
              <a:rPr lang="ru-RU" sz="1200" dirty="0">
                <a:ea typeface="Calibri"/>
                <a:cs typeface="Times New Roman"/>
              </a:rPr>
              <a:t> – топорки</a:t>
            </a:r>
            <a:endParaRPr lang="ru-RU" sz="1050" dirty="0">
              <a:ea typeface="Calibri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ru-RU" sz="1200" u="sng" dirty="0">
                <a:solidFill>
                  <a:srgbClr val="0000FF"/>
                </a:solidFill>
                <a:ea typeface="Calibri"/>
                <a:cs typeface="Times New Roman"/>
                <a:hlinkClick r:id="rId12"/>
              </a:rPr>
              <a:t>http://rita.netnado.ru</a:t>
            </a:r>
            <a:r>
              <a:rPr lang="ru-RU" sz="1200" dirty="0">
                <a:ea typeface="Calibri"/>
                <a:cs typeface="Times New Roman"/>
              </a:rPr>
              <a:t> –чайка</a:t>
            </a:r>
            <a:endParaRPr lang="ru-RU" sz="1050" dirty="0">
              <a:ea typeface="Calibri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ru-RU" sz="1200" u="sng" dirty="0" smtClean="0">
                <a:solidFill>
                  <a:srgbClr val="0000FF"/>
                </a:solidFill>
                <a:ea typeface="Calibri"/>
                <a:cs typeface="Times New Roman"/>
                <a:hlinkClick r:id="rId13"/>
              </a:rPr>
              <a:t>https</a:t>
            </a:r>
            <a:r>
              <a:rPr lang="ru-RU" sz="1200" u="sng" dirty="0">
                <a:solidFill>
                  <a:srgbClr val="0000FF"/>
                </a:solidFill>
                <a:ea typeface="Calibri"/>
                <a:cs typeface="Times New Roman"/>
                <a:hlinkClick r:id="rId13"/>
              </a:rPr>
              <a:t>://ru.wikipedia.org</a:t>
            </a:r>
            <a:r>
              <a:rPr lang="ru-RU" sz="1200" dirty="0">
                <a:ea typeface="Calibri"/>
                <a:cs typeface="Times New Roman"/>
              </a:rPr>
              <a:t> – </a:t>
            </a:r>
            <a:r>
              <a:rPr lang="ru-RU" sz="1200" dirty="0" smtClean="0">
                <a:ea typeface="Calibri"/>
                <a:cs typeface="Times New Roman"/>
              </a:rPr>
              <a:t> </a:t>
            </a:r>
            <a:r>
              <a:rPr lang="ru-RU" sz="1200" dirty="0" err="1" smtClean="0">
                <a:ea typeface="Calibri"/>
                <a:cs typeface="Times New Roman"/>
              </a:rPr>
              <a:t>микижа</a:t>
            </a:r>
            <a:r>
              <a:rPr lang="ru-RU" sz="1200" dirty="0" smtClean="0">
                <a:ea typeface="Calibri"/>
                <a:cs typeface="Times New Roman"/>
              </a:rPr>
              <a:t>, </a:t>
            </a:r>
            <a:r>
              <a:rPr lang="ru-RU" sz="1200" dirty="0">
                <a:ea typeface="Calibri"/>
                <a:cs typeface="Times New Roman"/>
              </a:rPr>
              <a:t>кета</a:t>
            </a:r>
            <a:r>
              <a:rPr lang="ru-RU" sz="1200" dirty="0" smtClean="0">
                <a:ea typeface="Calibri"/>
                <a:cs typeface="Times New Roman"/>
              </a:rPr>
              <a:t>, северный </a:t>
            </a:r>
            <a:r>
              <a:rPr lang="ru-RU" sz="1200" dirty="0">
                <a:ea typeface="Calibri"/>
                <a:cs typeface="Times New Roman"/>
              </a:rPr>
              <a:t>олень, калан, морской котик, </a:t>
            </a:r>
            <a:r>
              <a:rPr lang="ru-RU" sz="1200" dirty="0" smtClean="0">
                <a:ea typeface="Calibri"/>
                <a:cs typeface="Times New Roman"/>
              </a:rPr>
              <a:t>ламинария</a:t>
            </a:r>
            <a:endParaRPr lang="ru-RU" sz="1050" dirty="0">
              <a:ea typeface="Calibri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en-US" sz="1200" u="sng" dirty="0" smtClean="0">
                <a:solidFill>
                  <a:srgbClr val="0000FF"/>
                </a:solidFill>
                <a:ea typeface="Calibri"/>
                <a:cs typeface="Times New Roman"/>
                <a:hlinkClick r:id="rId13"/>
              </a:rPr>
              <a:t>https://ru.wikipedia.org</a:t>
            </a:r>
            <a:r>
              <a:rPr lang="ru-RU" sz="1200" u="sng" dirty="0" smtClean="0">
                <a:solidFill>
                  <a:srgbClr val="0000FF"/>
                </a:solidFill>
                <a:ea typeface="Calibri"/>
                <a:cs typeface="Times New Roman"/>
                <a:hlinkClick r:id="rId13"/>
              </a:rPr>
              <a:t> </a:t>
            </a:r>
            <a:r>
              <a:rPr lang="ru-RU" sz="1200" u="sng" dirty="0" smtClean="0">
                <a:solidFill>
                  <a:srgbClr val="0000FF"/>
                </a:solidFill>
                <a:ea typeface="Calibri"/>
                <a:cs typeface="Times New Roman"/>
              </a:rPr>
              <a:t> - </a:t>
            </a:r>
            <a:r>
              <a:rPr lang="ru-RU" sz="1200" dirty="0" smtClean="0">
                <a:ea typeface="Calibri"/>
                <a:cs typeface="Times New Roman"/>
              </a:rPr>
              <a:t>чавыча</a:t>
            </a:r>
            <a:endParaRPr lang="ru-RU" sz="1200" dirty="0" smtClean="0">
              <a:ea typeface="Calibri"/>
              <a:cs typeface="Times New Roman"/>
              <a:hlinkClick r:id="rId13"/>
            </a:endParaRPr>
          </a:p>
          <a:p>
            <a:pPr>
              <a:spcAft>
                <a:spcPts val="0"/>
              </a:spcAft>
            </a:pPr>
            <a:r>
              <a:rPr lang="ru-RU" sz="1200" u="sng" dirty="0" smtClean="0">
                <a:solidFill>
                  <a:srgbClr val="0000FF"/>
                </a:solidFill>
                <a:ea typeface="Calibri"/>
                <a:cs typeface="Times New Roman"/>
                <a:hlinkClick r:id="rId13"/>
              </a:rPr>
              <a:t>http</a:t>
            </a:r>
            <a:r>
              <a:rPr lang="ru-RU" sz="1200" u="sng" dirty="0">
                <a:solidFill>
                  <a:srgbClr val="0000FF"/>
                </a:solidFill>
                <a:ea typeface="Calibri"/>
                <a:cs typeface="Times New Roman"/>
                <a:hlinkClick r:id="rId13"/>
              </a:rPr>
              <a:t>://www.visitkamchatka.ru</a:t>
            </a:r>
            <a:r>
              <a:rPr lang="ru-RU" sz="1200" dirty="0">
                <a:ea typeface="Calibri"/>
                <a:cs typeface="Times New Roman"/>
              </a:rPr>
              <a:t> – </a:t>
            </a:r>
            <a:r>
              <a:rPr lang="ru-RU" sz="1200" dirty="0" smtClean="0">
                <a:ea typeface="Calibri"/>
                <a:cs typeface="Times New Roman"/>
              </a:rPr>
              <a:t>норка, соболь</a:t>
            </a:r>
            <a:r>
              <a:rPr lang="ru-RU" sz="1200" dirty="0">
                <a:ea typeface="Calibri"/>
                <a:cs typeface="Times New Roman"/>
              </a:rPr>
              <a:t>, бурый медведь, горностай</a:t>
            </a:r>
            <a:endParaRPr lang="ru-RU" sz="1050" dirty="0">
              <a:ea typeface="Calibri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ru-RU" sz="1200" u="sng" dirty="0">
                <a:solidFill>
                  <a:srgbClr val="0000FF"/>
                </a:solidFill>
                <a:ea typeface="Calibri"/>
                <a:cs typeface="Times New Roman"/>
                <a:hlinkClick r:id="rId14"/>
              </a:rPr>
              <a:t>http://kamchatka.org.ru</a:t>
            </a:r>
            <a:r>
              <a:rPr lang="ru-RU" sz="1200" dirty="0">
                <a:ea typeface="Calibri"/>
                <a:cs typeface="Times New Roman"/>
              </a:rPr>
              <a:t> </a:t>
            </a:r>
            <a:r>
              <a:rPr lang="ru-RU" sz="1200" dirty="0" smtClean="0">
                <a:ea typeface="Calibri"/>
                <a:cs typeface="Times New Roman"/>
              </a:rPr>
              <a:t>– </a:t>
            </a:r>
            <a:r>
              <a:rPr lang="ru-RU" sz="1200" dirty="0" err="1" smtClean="0">
                <a:ea typeface="Calibri"/>
                <a:cs typeface="Times New Roman"/>
              </a:rPr>
              <a:t>шеломайник</a:t>
            </a:r>
            <a:endParaRPr lang="ru-RU" sz="1050" dirty="0">
              <a:ea typeface="Calibri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ru-RU" sz="1200" u="sng" dirty="0">
                <a:solidFill>
                  <a:srgbClr val="0000FF"/>
                </a:solidFill>
                <a:ea typeface="Calibri"/>
                <a:cs typeface="Times New Roman"/>
                <a:hlinkClick r:id="rId15"/>
              </a:rPr>
              <a:t>http://kamchatka-tour.com</a:t>
            </a:r>
            <a:r>
              <a:rPr lang="ru-RU" sz="1200" dirty="0">
                <a:ea typeface="Calibri"/>
                <a:cs typeface="Times New Roman"/>
              </a:rPr>
              <a:t> </a:t>
            </a:r>
            <a:r>
              <a:rPr lang="ru-RU" sz="1200" dirty="0" smtClean="0">
                <a:ea typeface="Calibri"/>
                <a:cs typeface="Times New Roman"/>
              </a:rPr>
              <a:t>–камчатская ягода (жимолость, морошка, брусника)</a:t>
            </a:r>
            <a:endParaRPr lang="ru-RU" sz="1050" dirty="0">
              <a:ea typeface="Calibri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ru-RU" sz="1200" u="sng" dirty="0">
                <a:solidFill>
                  <a:srgbClr val="0000FF"/>
                </a:solidFill>
                <a:ea typeface="Calibri"/>
                <a:cs typeface="Times New Roman"/>
                <a:hlinkClick r:id="rId16"/>
              </a:rPr>
              <a:t>http://live.1001chudo.ru/</a:t>
            </a:r>
            <a:r>
              <a:rPr lang="ru-RU" sz="1200" dirty="0">
                <a:ea typeface="Calibri"/>
                <a:cs typeface="Times New Roman"/>
              </a:rPr>
              <a:t> - каменная берёза, венерин </a:t>
            </a:r>
            <a:r>
              <a:rPr lang="ru-RU" sz="1200" dirty="0" smtClean="0">
                <a:ea typeface="Calibri"/>
                <a:cs typeface="Times New Roman"/>
              </a:rPr>
              <a:t>башмачок</a:t>
            </a:r>
          </a:p>
          <a:p>
            <a:pPr>
              <a:spcAft>
                <a:spcPts val="0"/>
              </a:spcAft>
            </a:pPr>
            <a:endParaRPr lang="ru-RU" sz="1200" dirty="0" smtClean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110242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9"/>
          <p:cNvGrpSpPr/>
          <p:nvPr/>
        </p:nvGrpSpPr>
        <p:grpSpPr>
          <a:xfrm>
            <a:off x="317808" y="260648"/>
            <a:ext cx="6840760" cy="4808125"/>
            <a:chOff x="4653850" y="857969"/>
            <a:chExt cx="4155227" cy="2990314"/>
          </a:xfrm>
        </p:grpSpPr>
        <p:sp>
          <p:nvSpPr>
            <p:cNvPr id="8" name="Скругленный прямоугольник 7"/>
            <p:cNvSpPr/>
            <p:nvPr/>
          </p:nvSpPr>
          <p:spPr>
            <a:xfrm>
              <a:off x="4895464" y="1508283"/>
              <a:ext cx="3672000" cy="2340000"/>
            </a:xfrm>
            <a:prstGeom prst="roundRect">
              <a:avLst/>
            </a:prstGeom>
            <a:pattFill prst="pct90">
              <a:fgClr>
                <a:schemeClr val="bg1"/>
              </a:fgClr>
              <a:bgClr>
                <a:schemeClr val="accent3">
                  <a:lumMod val="75000"/>
                </a:schemeClr>
              </a:bgClr>
            </a:pattFill>
            <a:ln w="190500">
              <a:solidFill>
                <a:srgbClr val="0070C0"/>
              </a:solidFill>
            </a:ln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9" name="Picture 2" descr="http://www.horsesenseapp.com/oldhangingwood.jpg"/>
            <p:cNvPicPr>
              <a:picLocks noChangeAspect="1" noChangeArrowheads="1"/>
            </p:cNvPicPr>
            <p:nvPr/>
          </p:nvPicPr>
          <p:blipFill rotWithShape="1">
            <a:blip r:embed="rId2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=""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4653850" y="857969"/>
              <a:ext cx="4155227" cy="597321"/>
            </a:xfrm>
            <a:prstGeom prst="rect">
              <a:avLst/>
            </a:prstGeom>
            <a:noFill/>
            <a:ln>
              <a:solidFill>
                <a:srgbClr val="0070C0"/>
              </a:solidFill>
            </a:ln>
            <a:effectLst>
              <a:softEdge rad="12700"/>
            </a:effectLst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3" name="TextBox 12"/>
          <p:cNvSpPr txBox="1"/>
          <p:nvPr/>
        </p:nvSpPr>
        <p:spPr>
          <a:xfrm>
            <a:off x="827584" y="1520928"/>
            <a:ext cx="583264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itchFamily="2" charset="2"/>
              <a:buChar char="v"/>
            </a:pPr>
            <a:r>
              <a:rPr lang="ru-RU" sz="2400" dirty="0" smtClean="0">
                <a:solidFill>
                  <a:srgbClr val="0070C0"/>
                </a:solidFill>
              </a:rPr>
              <a:t>В викторине принимают участие три команды.</a:t>
            </a:r>
            <a:r>
              <a:rPr lang="ru-RU" sz="2400" dirty="0">
                <a:solidFill>
                  <a:srgbClr val="0070C0"/>
                </a:solidFill>
              </a:rPr>
              <a:t> </a:t>
            </a:r>
            <a:endParaRPr lang="ru-RU" sz="2400" dirty="0" smtClean="0">
              <a:solidFill>
                <a:srgbClr val="0070C0"/>
              </a:solidFill>
            </a:endParaRPr>
          </a:p>
          <a:p>
            <a:pPr marL="457200" indent="-457200">
              <a:buFont typeface="Wingdings" pitchFamily="2" charset="2"/>
              <a:buChar char="v"/>
            </a:pPr>
            <a:r>
              <a:rPr lang="ru-RU" sz="2400" dirty="0" smtClean="0">
                <a:solidFill>
                  <a:srgbClr val="0070C0"/>
                </a:solidFill>
              </a:rPr>
              <a:t>Каждая команда по очереди отвечает на вопрос и получает баллы. </a:t>
            </a:r>
          </a:p>
          <a:p>
            <a:pPr marL="457200" indent="-457200">
              <a:buFont typeface="Wingdings" pitchFamily="2" charset="2"/>
              <a:buChar char="v"/>
            </a:pPr>
            <a:r>
              <a:rPr lang="ru-RU" sz="2400" dirty="0" smtClean="0">
                <a:solidFill>
                  <a:srgbClr val="0070C0"/>
                </a:solidFill>
              </a:rPr>
              <a:t>Побеждает команда, набравшая большее количество баллов. </a:t>
            </a:r>
          </a:p>
          <a:p>
            <a:pPr marL="457200" indent="-457200" algn="ctr"/>
            <a:r>
              <a:rPr lang="ru-RU" sz="2400" b="1" dirty="0" smtClean="0">
                <a:solidFill>
                  <a:srgbClr val="0070C0"/>
                </a:solidFill>
              </a:rPr>
              <a:t>Желаем удачи!</a:t>
            </a:r>
          </a:p>
        </p:txBody>
      </p:sp>
      <p:pic>
        <p:nvPicPr>
          <p:cNvPr id="10" name="Picture 6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6786578" y="428604"/>
            <a:ext cx="1872785" cy="1612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Скругленный прямоугольник 11"/>
          <p:cNvSpPr/>
          <p:nvPr/>
        </p:nvSpPr>
        <p:spPr>
          <a:xfrm>
            <a:off x="7715272" y="5143512"/>
            <a:ext cx="1170938" cy="517166"/>
          </a:xfrm>
          <a:prstGeom prst="round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6" name="Управляющая кнопка: далее 15">
            <a:hlinkClick r:id="" action="ppaction://hlinkshowjump?jump=nextslide" highlightClick="1"/>
          </p:cNvPr>
          <p:cNvSpPr/>
          <p:nvPr/>
        </p:nvSpPr>
        <p:spPr>
          <a:xfrm>
            <a:off x="7858148" y="6000768"/>
            <a:ext cx="1071570" cy="571504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904223341"/>
      </p:ext>
    </p:extLst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>
            <a:hlinkClick r:id="rId2" action="ppaction://hlinksldjump"/>
          </p:cNvPr>
          <p:cNvSpPr/>
          <p:nvPr/>
        </p:nvSpPr>
        <p:spPr>
          <a:xfrm>
            <a:off x="928662" y="1285860"/>
            <a:ext cx="5429288" cy="64294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Блиц-турнир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кругленный прямоугольник 2">
            <a:hlinkClick r:id="rId3" action="ppaction://hlinksldjump"/>
          </p:cNvPr>
          <p:cNvSpPr/>
          <p:nvPr/>
        </p:nvSpPr>
        <p:spPr>
          <a:xfrm>
            <a:off x="928662" y="2214554"/>
            <a:ext cx="5429288" cy="64294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Знатоки родного края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кругленный прямоугольник 3">
            <a:hlinkClick r:id="rId4" action="ppaction://hlinksldjump"/>
          </p:cNvPr>
          <p:cNvSpPr/>
          <p:nvPr/>
        </p:nvSpPr>
        <p:spPr>
          <a:xfrm>
            <a:off x="928662" y="3143248"/>
            <a:ext cx="5429288" cy="64294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Конкурс капитанов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>
            <a:hlinkClick r:id="rId5" action="ppaction://hlinksldjump"/>
          </p:cNvPr>
          <p:cNvSpPr/>
          <p:nvPr/>
        </p:nvSpPr>
        <p:spPr>
          <a:xfrm>
            <a:off x="928662" y="4071942"/>
            <a:ext cx="5429288" cy="64294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Загадки природы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6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6929454" y="428604"/>
            <a:ext cx="1587033" cy="13667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Скругленный прямоугольник 6">
            <a:hlinkClick r:id="rId7" action="ppaction://hlinksldjump"/>
          </p:cNvPr>
          <p:cNvSpPr/>
          <p:nvPr/>
        </p:nvSpPr>
        <p:spPr>
          <a:xfrm>
            <a:off x="1000100" y="4929198"/>
            <a:ext cx="5357850" cy="64294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Подведение итогов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27C11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27C11"/>
                                      </p:to>
                                    </p:animClr>
                                    <p:set>
                                      <p:cBhvr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27C11"/>
                                      </p:to>
                                    </p:animClr>
                                    <p:set>
                                      <p:cBhvr>
                                        <p:cTn id="2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27C11"/>
                                      </p:to>
                                    </p:animClr>
                                    <p:set>
                                      <p:cBhvr>
                                        <p:cTn id="2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3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27C11"/>
                                      </p:to>
                                    </p:animClr>
                                    <p:set>
                                      <p:cBhvr>
                                        <p:cTn id="3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714612" y="500043"/>
            <a:ext cx="31432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БЛИЦ - ТУРНИР</a:t>
            </a:r>
            <a:endParaRPr lang="ru-RU" sz="20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6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7286644" y="285728"/>
            <a:ext cx="1587033" cy="13667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Овал 4"/>
          <p:cNvSpPr/>
          <p:nvPr/>
        </p:nvSpPr>
        <p:spPr>
          <a:xfrm>
            <a:off x="500034" y="1857364"/>
            <a:ext cx="642942" cy="57150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500034" y="2571744"/>
            <a:ext cx="642942" cy="57150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500034" y="1000108"/>
            <a:ext cx="67866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1. Самый ценный пушной зверёк на Камчатке?</a:t>
            </a:r>
            <a:endParaRPr lang="ru-RU" sz="24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357422" y="1857364"/>
            <a:ext cx="16430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норка</a:t>
            </a:r>
            <a:endParaRPr lang="ru-RU" sz="28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357422" y="2643182"/>
            <a:ext cx="17145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соболь</a:t>
            </a:r>
            <a:endParaRPr lang="ru-RU" sz="28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357422" y="3286124"/>
            <a:ext cx="13573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песец</a:t>
            </a:r>
            <a:endParaRPr lang="ru-RU" sz="28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500034" y="3286124"/>
            <a:ext cx="642942" cy="57150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0" name="Picture 2" descr="C:\Users\user\Desktop\Без названия (1)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28728" y="1857364"/>
            <a:ext cx="862864" cy="648558"/>
          </a:xfrm>
          <a:prstGeom prst="roundRect">
            <a:avLst>
              <a:gd name="adj" fmla="val 16667"/>
            </a:avLst>
          </a:prstGeom>
          <a:ln>
            <a:solidFill>
              <a:schemeClr val="accent1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051" name="Picture 3" descr="C:\Users\user\Desktop\Без названия (2)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428728" y="2571743"/>
            <a:ext cx="877406" cy="700747"/>
          </a:xfrm>
          <a:prstGeom prst="roundRect">
            <a:avLst>
              <a:gd name="adj" fmla="val 16667"/>
            </a:avLst>
          </a:prstGeom>
          <a:ln>
            <a:solidFill>
              <a:schemeClr val="accent1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052" name="Picture 4" descr="C:\Users\user\Desktop\Без названия (3)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428727" y="3357562"/>
            <a:ext cx="857257" cy="571504"/>
          </a:xfrm>
          <a:prstGeom prst="roundRect">
            <a:avLst>
              <a:gd name="adj" fmla="val 16667"/>
            </a:avLst>
          </a:prstGeom>
          <a:ln>
            <a:solidFill>
              <a:schemeClr val="accent1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5" name="Управляющая кнопка: далее 14">
            <a:hlinkClick r:id="" action="ppaction://hlinkshowjump?jump=nextslide" highlightClick="1"/>
          </p:cNvPr>
          <p:cNvSpPr/>
          <p:nvPr/>
        </p:nvSpPr>
        <p:spPr>
          <a:xfrm>
            <a:off x="7858148" y="6000768"/>
            <a:ext cx="1071570" cy="571504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Clr clrSpc="rgb">
                                      <p:cBhvr>
                                        <p:cTn id="6" dur="39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39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39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repeatCount="indefinite" fill="hold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>
                                      <p:cBhvr>
                                        <p:cTn id="1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26202"/>
                                      </p:to>
                                    </p:animClr>
                                    <p:set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Clr clrSpc="rgb">
                                      <p:cBhvr>
                                        <p:cTn id="20" dur="39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1" dur="39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39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7286644" y="285728"/>
            <a:ext cx="1587033" cy="13667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Овал 4"/>
          <p:cNvSpPr/>
          <p:nvPr/>
        </p:nvSpPr>
        <p:spPr>
          <a:xfrm>
            <a:off x="642910" y="1785926"/>
            <a:ext cx="642942" cy="57150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642910" y="3500438"/>
            <a:ext cx="642942" cy="57150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571472" y="1000108"/>
            <a:ext cx="69294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2.Самая популярная ягода на Камчатке?</a:t>
            </a:r>
            <a:endParaRPr lang="ru-RU" sz="24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071802" y="1785926"/>
            <a:ext cx="16430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малина</a:t>
            </a:r>
            <a:endParaRPr lang="ru-RU" sz="28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071802" y="2643182"/>
            <a:ext cx="34290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морошка</a:t>
            </a:r>
            <a:endParaRPr lang="ru-RU" sz="28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642910" y="2643182"/>
            <a:ext cx="642942" cy="57150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C:\Users\user\Desktop\Zhimolost_006-650x784.jpg"/>
          <p:cNvPicPr>
            <a:picLocks noChangeAspect="1" noChangeArrowheads="1"/>
          </p:cNvPicPr>
          <p:nvPr/>
        </p:nvPicPr>
        <p:blipFill>
          <a:blip r:embed="rId4" cstate="print"/>
          <a:srcRect t="23529"/>
          <a:stretch>
            <a:fillRect/>
          </a:stretch>
        </p:blipFill>
        <p:spPr bwMode="auto">
          <a:xfrm rot="10800000" flipV="1">
            <a:off x="1571604" y="3500438"/>
            <a:ext cx="1214446" cy="92869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chemeClr val="accent1"/>
            </a:solidFill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5" name="TextBox 14"/>
          <p:cNvSpPr txBox="1"/>
          <p:nvPr/>
        </p:nvSpPr>
        <p:spPr>
          <a:xfrm>
            <a:off x="3071802" y="3571876"/>
            <a:ext cx="22860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жимолость</a:t>
            </a:r>
            <a:endParaRPr lang="ru-RU" sz="28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 descr="C:\Users\user\Desktop\Морошка_кр._план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571604" y="2571744"/>
            <a:ext cx="1214446" cy="80963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chemeClr val="accent1"/>
            </a:solidFill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28" name="Picture 4" descr="C:\Users\user\Desktop\Без названия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571603" y="1643050"/>
            <a:ext cx="1214446" cy="80815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chemeClr val="accent1"/>
            </a:solidFill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6" name="Управляющая кнопка: далее 15">
            <a:hlinkClick r:id="" action="ppaction://hlinkshowjump?jump=nextslide" highlightClick="1"/>
          </p:cNvPr>
          <p:cNvSpPr/>
          <p:nvPr/>
        </p:nvSpPr>
        <p:spPr>
          <a:xfrm>
            <a:off x="7858148" y="6000768"/>
            <a:ext cx="1071570" cy="571504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TextBox 17"/>
          <p:cNvSpPr txBox="1"/>
          <p:nvPr/>
        </p:nvSpPr>
        <p:spPr>
          <a:xfrm>
            <a:off x="2714612" y="500043"/>
            <a:ext cx="31432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БЛИЦ - ТУРНИР</a:t>
            </a:r>
            <a:endParaRPr lang="ru-RU" sz="20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Clr clrSpc="rgb">
                                      <p:cBhvr>
                                        <p:cTn id="6" dur="39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39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39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repeatCount="indefinite" fill="hold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>
                                      <p:cBhvr>
                                        <p:cTn id="1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26202"/>
                                      </p:to>
                                    </p:animClr>
                                    <p:set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Clr clrSpc="rgb">
                                      <p:cBhvr>
                                        <p:cTn id="20" dur="39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1" dur="39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39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7286644" y="285728"/>
            <a:ext cx="1587033" cy="13667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Овал 4"/>
          <p:cNvSpPr/>
          <p:nvPr/>
        </p:nvSpPr>
        <p:spPr>
          <a:xfrm>
            <a:off x="642910" y="1785926"/>
            <a:ext cx="642942" cy="57150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642910" y="3500438"/>
            <a:ext cx="642942" cy="57150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500034" y="1000108"/>
            <a:ext cx="69294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3.Самое высокое дерево на Камчатке?</a:t>
            </a:r>
            <a:endParaRPr lang="ru-RU" sz="24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571736" y="1857364"/>
            <a:ext cx="32861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каменная берёза</a:t>
            </a:r>
            <a:endParaRPr lang="ru-RU" sz="28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43174" y="3429000"/>
            <a:ext cx="27146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лиственница</a:t>
            </a:r>
            <a:endParaRPr lang="ru-RU" sz="28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571736" y="2643182"/>
            <a:ext cx="34290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кедровый стланик</a:t>
            </a:r>
            <a:endParaRPr lang="ru-RU" sz="28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642910" y="2643182"/>
            <a:ext cx="642942" cy="57150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C:\Users\user\Desktop\images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643042" y="1714488"/>
            <a:ext cx="764014" cy="80962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chemeClr val="accent1"/>
            </a:solidFill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27" name="Picture 3" descr="C:\Users\user\Desktop\images (2)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5400000">
            <a:off x="1678761" y="2607466"/>
            <a:ext cx="714380" cy="78581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chemeClr val="accent1"/>
            </a:solidFill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28" name="Picture 4" descr="C:\Users\user\Desktop\Без названия.jpg"/>
          <p:cNvPicPr>
            <a:picLocks noChangeAspect="1" noChangeArrowheads="1"/>
          </p:cNvPicPr>
          <p:nvPr/>
        </p:nvPicPr>
        <p:blipFill>
          <a:blip r:embed="rId6"/>
          <a:srcRect r="47104"/>
          <a:stretch>
            <a:fillRect/>
          </a:stretch>
        </p:blipFill>
        <p:spPr bwMode="auto">
          <a:xfrm>
            <a:off x="1643043" y="3500438"/>
            <a:ext cx="785818" cy="8369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chemeClr val="accent1"/>
            </a:solidFill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5" name="Управляющая кнопка: далее 14">
            <a:hlinkClick r:id="" action="ppaction://hlinkshowjump?jump=nextslide" highlightClick="1"/>
          </p:cNvPr>
          <p:cNvSpPr/>
          <p:nvPr/>
        </p:nvSpPr>
        <p:spPr>
          <a:xfrm>
            <a:off x="7858148" y="6000768"/>
            <a:ext cx="1071570" cy="571504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714612" y="500043"/>
            <a:ext cx="31432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БЛИЦ - ТУРНИР</a:t>
            </a:r>
            <a:endParaRPr lang="ru-RU" sz="20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Clr clrSpc="rgb">
                                      <p:cBhvr>
                                        <p:cTn id="6" dur="39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39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39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repeatCount="indefinite" fill="hold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>
                                      <p:cBhvr>
                                        <p:cTn id="1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26202"/>
                                      </p:to>
                                    </p:animClr>
                                    <p:set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Clr clrSpc="rgb">
                                      <p:cBhvr>
                                        <p:cTn id="20" dur="39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1" dur="39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39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7286644" y="285728"/>
            <a:ext cx="1587033" cy="13667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Овал 4"/>
          <p:cNvSpPr/>
          <p:nvPr/>
        </p:nvSpPr>
        <p:spPr>
          <a:xfrm>
            <a:off x="642910" y="3429000"/>
            <a:ext cx="642942" cy="57150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642910" y="1857364"/>
            <a:ext cx="642942" cy="57150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500034" y="1000108"/>
            <a:ext cx="69294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4.Животное – символ Камчатки.</a:t>
            </a:r>
            <a:endParaRPr lang="ru-RU" sz="24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428860" y="1857364"/>
            <a:ext cx="14287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медведь</a:t>
            </a:r>
            <a:endParaRPr lang="ru-RU" sz="28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428860" y="3500438"/>
            <a:ext cx="17859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морж</a:t>
            </a:r>
            <a:endParaRPr lang="ru-RU" sz="28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500298" y="2643182"/>
            <a:ext cx="20002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олень</a:t>
            </a:r>
            <a:endParaRPr lang="ru-RU" sz="28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642910" y="2643182"/>
            <a:ext cx="642942" cy="57150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74" name="Picture 2" descr="C:\Users\user\Desktop\Без названия (4).jpg"/>
          <p:cNvPicPr>
            <a:picLocks noChangeAspect="1" noChangeArrowheads="1"/>
          </p:cNvPicPr>
          <p:nvPr/>
        </p:nvPicPr>
        <p:blipFill>
          <a:blip r:embed="rId4"/>
          <a:srcRect r="21042" b="15206"/>
          <a:stretch>
            <a:fillRect/>
          </a:stretch>
        </p:blipFill>
        <p:spPr bwMode="auto">
          <a:xfrm>
            <a:off x="1500166" y="1714488"/>
            <a:ext cx="876297" cy="70489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chemeClr val="accent1"/>
            </a:solidFill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075" name="Picture 3" descr="C:\Users\user\Desktop\Без названия (5).jpg"/>
          <p:cNvPicPr>
            <a:picLocks noChangeAspect="1" noChangeArrowheads="1"/>
          </p:cNvPicPr>
          <p:nvPr/>
        </p:nvPicPr>
        <p:blipFill>
          <a:blip r:embed="rId5"/>
          <a:srcRect l="12355" r="21042" b="22938"/>
          <a:stretch>
            <a:fillRect/>
          </a:stretch>
        </p:blipFill>
        <p:spPr bwMode="auto">
          <a:xfrm>
            <a:off x="1500166" y="2571744"/>
            <a:ext cx="857256" cy="68103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chemeClr val="accent1"/>
            </a:solidFill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076" name="Picture 4" descr="C:\Users\user\Desktop\Без названия (6).jpg"/>
          <p:cNvPicPr>
            <a:picLocks noChangeAspect="1" noChangeArrowheads="1"/>
          </p:cNvPicPr>
          <p:nvPr/>
        </p:nvPicPr>
        <p:blipFill>
          <a:blip r:embed="rId6"/>
          <a:srcRect l="6363" r="22727" b="21467"/>
          <a:stretch>
            <a:fillRect/>
          </a:stretch>
        </p:blipFill>
        <p:spPr bwMode="auto">
          <a:xfrm>
            <a:off x="1500166" y="3357562"/>
            <a:ext cx="857256" cy="73342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chemeClr val="accent1"/>
            </a:solidFill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5" name="Управляющая кнопка: далее 14">
            <a:hlinkClick r:id="" action="ppaction://hlinkshowjump?jump=nextslide" highlightClick="1"/>
          </p:cNvPr>
          <p:cNvSpPr/>
          <p:nvPr/>
        </p:nvSpPr>
        <p:spPr>
          <a:xfrm>
            <a:off x="7858148" y="6000768"/>
            <a:ext cx="1071570" cy="571504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714612" y="500043"/>
            <a:ext cx="31432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БЛИЦ - ТУРНИР</a:t>
            </a:r>
            <a:endParaRPr lang="ru-RU" sz="20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Clr clrSpc="rgb">
                                      <p:cBhvr>
                                        <p:cTn id="6" dur="39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39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39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repeatCount="indefinite" fill="hold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>
                                      <p:cBhvr>
                                        <p:cTn id="1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26202"/>
                                      </p:to>
                                    </p:animClr>
                                    <p:set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Clr clrSpc="rgb">
                                      <p:cBhvr>
                                        <p:cTn id="20" dur="39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1" dur="39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39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7286644" y="285728"/>
            <a:ext cx="1587033" cy="13667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Овал 4"/>
          <p:cNvSpPr/>
          <p:nvPr/>
        </p:nvSpPr>
        <p:spPr>
          <a:xfrm>
            <a:off x="642910" y="1785926"/>
            <a:ext cx="642942" cy="57150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642910" y="3500438"/>
            <a:ext cx="642942" cy="57150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500034" y="1000108"/>
            <a:ext cx="69294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5. Особенности камчатской флоры?</a:t>
            </a:r>
            <a:endParaRPr lang="ru-RU" sz="24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28728" y="1857364"/>
            <a:ext cx="33575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светолюбивые</a:t>
            </a:r>
            <a:endParaRPr lang="ru-RU" sz="28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00166" y="3500438"/>
            <a:ext cx="20717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гигантизм</a:t>
            </a:r>
            <a:endParaRPr lang="ru-RU" sz="28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500166" y="2643182"/>
            <a:ext cx="25003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влаголюбивые</a:t>
            </a:r>
            <a:endParaRPr lang="ru-RU" sz="28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642910" y="2643182"/>
            <a:ext cx="642942" cy="57150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Управляющая кнопка: далее 11">
            <a:hlinkClick r:id="rId4" action="ppaction://hlinksldjump" highlightClick="1"/>
          </p:cNvPr>
          <p:cNvSpPr/>
          <p:nvPr/>
        </p:nvSpPr>
        <p:spPr>
          <a:xfrm>
            <a:off x="7858148" y="6000768"/>
            <a:ext cx="1071570" cy="571504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TextBox 14"/>
          <p:cNvSpPr txBox="1"/>
          <p:nvPr/>
        </p:nvSpPr>
        <p:spPr>
          <a:xfrm>
            <a:off x="2714612" y="500043"/>
            <a:ext cx="31432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БЛИЦ - ТУРНИР</a:t>
            </a:r>
            <a:endParaRPr lang="ru-RU" sz="20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Clr clrSpc="rgb">
                                      <p:cBhvr>
                                        <p:cTn id="6" dur="39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39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39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repeatCount="indefinite" fill="hold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>
                                      <p:cBhvr>
                                        <p:cTn id="1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26202"/>
                                      </p:to>
                                    </p:animClr>
                                    <p:set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Clr clrSpc="rgb">
                                      <p:cBhvr>
                                        <p:cTn id="20" dur="39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1" dur="39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39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51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70C0"/>
      </a:hlink>
      <a:folHlink>
        <a:srgbClr val="0070C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1764</TotalTime>
  <Words>639</Words>
  <Application>Microsoft Office PowerPoint</Application>
  <PresentationFormat>Экран (4:3)</PresentationFormat>
  <Paragraphs>139</Paragraphs>
  <Slides>22</Slides>
  <Notes>0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9" baseType="lpstr">
      <vt:lpstr>Arial</vt:lpstr>
      <vt:lpstr>Times New Roman</vt:lpstr>
      <vt:lpstr>Comic Sans MS</vt:lpstr>
      <vt:lpstr>Calibri</vt:lpstr>
      <vt:lpstr>Wingdings</vt:lpstr>
      <vt:lpstr>Segoe Print</vt:lpstr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- викторина</dc:title>
  <dc:creator>Куркина Елена Николаевна</dc:creator>
  <cp:keywords>Викторина</cp:keywords>
  <cp:lastModifiedBy>user</cp:lastModifiedBy>
  <cp:revision>220</cp:revision>
  <dcterms:created xsi:type="dcterms:W3CDTF">2016-02-13T14:11:39Z</dcterms:created>
  <dcterms:modified xsi:type="dcterms:W3CDTF">2018-01-09T10:41:14Z</dcterms:modified>
</cp:coreProperties>
</file>